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3"/>
    <p:sldId id="264" r:id="rId4"/>
    <p:sldId id="259" r:id="rId5"/>
    <p:sldId id="260" r:id="rId6"/>
    <p:sldId id="265" r:id="rId7"/>
    <p:sldId id="281" r:id="rId8"/>
    <p:sldId id="298" r:id="rId9"/>
    <p:sldId id="282" r:id="rId10"/>
    <p:sldId id="283" r:id="rId11"/>
    <p:sldId id="284" r:id="rId12"/>
    <p:sldId id="285" r:id="rId13"/>
    <p:sldId id="266" r:id="rId14"/>
    <p:sldId id="261" r:id="rId15"/>
    <p:sldId id="267" r:id="rId16"/>
    <p:sldId id="268" r:id="rId17"/>
    <p:sldId id="262" r:id="rId18"/>
    <p:sldId id="270" r:id="rId19"/>
    <p:sldId id="263" r:id="rId20"/>
    <p:sldId id="272" r:id="rId21"/>
    <p:sldId id="274" r:id="rId22"/>
  </p:sldIdLst>
  <p:sldSz cx="12192000" cy="6858000"/>
  <p:notesSz cx="6858000" cy="9144000"/>
  <p:embeddedFontLst>
    <p:embeddedFont>
      <p:font typeface="汉仪超粗黑简" panose="02010600000101010101" pitchFamily="2" charset="-122"/>
      <p:regular r:id="rId28"/>
    </p:embeddedFont>
    <p:embeddedFont>
      <p:font typeface="方正神乐体_YS" panose="02010600010101010101" charset="-128"/>
      <p:regular r:id="rId29"/>
    </p:embeddedFont>
    <p:embeddedFont>
      <p:font typeface="方正悠黑体" panose="02010600010101010101" charset="-122"/>
      <p:regular r:id="rId30"/>
    </p:embeddedFon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汉仪力量黑简" panose="0002060004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AB3"/>
    <a:srgbClr val="B9B9B9"/>
    <a:srgbClr val="4E4E4E"/>
    <a:srgbClr val="428515"/>
    <a:srgbClr val="418214"/>
    <a:srgbClr val="21530F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888"/>
      </p:cViewPr>
      <p:guideLst>
        <p:guide pos="416"/>
        <p:guide orient="horz" pos="3816"/>
        <p:guide pos="6856"/>
        <p:guide pos="919"/>
        <p:guide pos="10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3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椭圆 13"/>
          <p:cNvSpPr/>
          <p:nvPr/>
        </p:nvSpPr>
        <p:spPr>
          <a:xfrm>
            <a:off x="4142347" y="-582990"/>
            <a:ext cx="471895" cy="471895"/>
          </a:xfrm>
          <a:prstGeom prst="ellipse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2680010" y="1864763"/>
            <a:ext cx="6831980" cy="1141078"/>
          </a:xfrm>
          <a:custGeom>
            <a:avLst/>
            <a:gdLst>
              <a:gd name="connsiteX0" fmla="*/ 0 w 7010400"/>
              <a:gd name="connsiteY0" fmla="*/ 0 h 1170878"/>
              <a:gd name="connsiteX1" fmla="*/ 7010400 w 7010400"/>
              <a:gd name="connsiteY1" fmla="*/ 0 h 1170878"/>
              <a:gd name="connsiteX2" fmla="*/ 7010400 w 7010400"/>
              <a:gd name="connsiteY2" fmla="*/ 1170878 h 1170878"/>
              <a:gd name="connsiteX3" fmla="*/ 6638693 w 7010400"/>
              <a:gd name="connsiteY3" fmla="*/ 1170878 h 1170878"/>
              <a:gd name="connsiteX4" fmla="*/ 6638693 w 7010400"/>
              <a:gd name="connsiteY4" fmla="*/ 1096199 h 1170878"/>
              <a:gd name="connsiteX5" fmla="*/ 6935721 w 7010400"/>
              <a:gd name="connsiteY5" fmla="*/ 1096199 h 1170878"/>
              <a:gd name="connsiteX6" fmla="*/ 6935721 w 7010400"/>
              <a:gd name="connsiteY6" fmla="*/ 74679 h 1170878"/>
              <a:gd name="connsiteX7" fmla="*/ 74679 w 7010400"/>
              <a:gd name="connsiteY7" fmla="*/ 74679 h 1170878"/>
              <a:gd name="connsiteX8" fmla="*/ 74679 w 7010400"/>
              <a:gd name="connsiteY8" fmla="*/ 1096199 h 1170878"/>
              <a:gd name="connsiteX9" fmla="*/ 371708 w 7010400"/>
              <a:gd name="connsiteY9" fmla="*/ 1096199 h 1170878"/>
              <a:gd name="connsiteX10" fmla="*/ 371708 w 7010400"/>
              <a:gd name="connsiteY10" fmla="*/ 1170878 h 1170878"/>
              <a:gd name="connsiteX11" fmla="*/ 0 w 7010400"/>
              <a:gd name="connsiteY11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10400" h="1170878">
                <a:moveTo>
                  <a:pt x="0" y="0"/>
                </a:moveTo>
                <a:lnTo>
                  <a:pt x="7010400" y="0"/>
                </a:lnTo>
                <a:lnTo>
                  <a:pt x="7010400" y="1170878"/>
                </a:lnTo>
                <a:lnTo>
                  <a:pt x="6638693" y="1170878"/>
                </a:lnTo>
                <a:lnTo>
                  <a:pt x="6638693" y="1096199"/>
                </a:lnTo>
                <a:lnTo>
                  <a:pt x="6935721" y="1096199"/>
                </a:lnTo>
                <a:lnTo>
                  <a:pt x="6935721" y="74679"/>
                </a:lnTo>
                <a:lnTo>
                  <a:pt x="74679" y="74679"/>
                </a:lnTo>
                <a:lnTo>
                  <a:pt x="74679" y="1096199"/>
                </a:lnTo>
                <a:lnTo>
                  <a:pt x="371708" y="1096199"/>
                </a:lnTo>
                <a:lnTo>
                  <a:pt x="371708" y="1170878"/>
                </a:lnTo>
                <a:lnTo>
                  <a:pt x="0" y="1170878"/>
                </a:lnTo>
                <a:close/>
              </a:path>
            </a:pathLst>
          </a:cu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0"/>
          <p:cNvSpPr txBox="1"/>
          <p:nvPr/>
        </p:nvSpPr>
        <p:spPr>
          <a:xfrm>
            <a:off x="3962400" y="1207039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REPORT ON WORK</a:t>
            </a:r>
            <a:endParaRPr lang="zh-CN" altLang="en-US" sz="105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19" name="文本框 43"/>
          <p:cNvSpPr txBox="1"/>
          <p:nvPr/>
        </p:nvSpPr>
        <p:spPr>
          <a:xfrm>
            <a:off x="4118517" y="4575495"/>
            <a:ext cx="395496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试用期工作总结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41541" y="5267093"/>
            <a:ext cx="1705108" cy="3747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</a:t>
            </a:r>
            <a:r>
              <a:rPr lang="en-US" altLang="zh-CN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高想想</a:t>
            </a:r>
            <a:endParaRPr lang="zh-CN" altLang="en-US" sz="14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矩形: 圆角 24"/>
          <p:cNvSpPr/>
          <p:nvPr>
            <p:custDataLst>
              <p:tags r:id="rId3"/>
            </p:custDataLst>
          </p:nvPr>
        </p:nvSpPr>
        <p:spPr>
          <a:xfrm>
            <a:off x="6145530" y="5267325"/>
            <a:ext cx="2083435" cy="3746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部门：</a:t>
            </a:r>
            <a:r>
              <a:rPr lang="en-US" altLang="zh-CN" sz="14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SSBG-BU8-DU4</a:t>
            </a:r>
            <a:endParaRPr lang="en-US" altLang="zh-CN" sz="14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文本框 30"/>
          <p:cNvSpPr txBox="1"/>
          <p:nvPr/>
        </p:nvSpPr>
        <p:spPr>
          <a:xfrm>
            <a:off x="2914185" y="2166042"/>
            <a:ext cx="63636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80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实习期转正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3" name="文本框 30"/>
          <p:cNvSpPr txBox="1"/>
          <p:nvPr/>
        </p:nvSpPr>
        <p:spPr>
          <a:xfrm>
            <a:off x="3219450" y="3495571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述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职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报</a:t>
            </a:r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/</a:t>
            </a:r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告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44" name="pd-5b766ff43584055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6649" y="-91619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17" grpId="0" animBg="1"/>
      <p:bldP spid="18" grpId="0"/>
      <p:bldP spid="19" grpId="0"/>
      <p:bldP spid="24" grpId="0" bldLvl="0" animBg="1"/>
      <p:bldP spid="25" grpId="0" bldLvl="0" animBg="1"/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测试方案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业务上，分派到测试需求，去编写测试方案，对于该需求进行功能划分，同级别功能放在同级目录，保证每级功能覆盖100%，同时做好预置数据和预期结果的设置。完成后会与对应开发和海鹏姐对下测试方案，确保方案的可行性与正确性，若存在不合理之处，及时纠正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接口自动化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在接口测试方面，目前编写了直连支付和PICC的接口自动化，PICC目前还未整合处理，也是最近要完成到一个任务。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在做自动化的过程中，也遇到了一些困难和挫折。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做接口自动化的流程是先找到业务所对应相应接口，每个接口请求的参数，请求的方式和对应的请求头信息，对于响应结果的校验比对，和每个接口发送请求之后，数据库中数据变化的校验，以确保接口运行的一个准确性检验，对应参数的提取，用作其他接口的入参调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关于我的工作回顾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323573"/>
            <a:ext cx="10871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加入我们公司这个大家庭，经过这几个月，我在学习和工作实践中不断的成长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1874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298948" y="30240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学习机票、酒店、火车票和用车四种业务，逐步掌握业务知识及运用，在自己理解的同事，付诸实践，自己掌握的知识可以交叉使用，也会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了解公司基础制度文化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98948" y="40908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从进入公司以来，在前期的熟悉过程后，也陆陆续续接到了好几个测试需求，在分配到测试任务时，回去搞明白自己测试的具体功能点，对于不理解的地方和同事沟通交流，确保自己所测试的一个准确性。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298948" y="5157634"/>
            <a:ext cx="611733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第一个是对于测试方案撰写能力的提升，第二个自己在业务水平上看待问题的提升，第三个是在做接口自动化，更好的理解数据处理的过程，第四个是对日志的读取，通过分析日志来理解业务。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08737" y="31765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学习方面：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808737" y="42433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工作方面：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08737" y="5310143"/>
            <a:ext cx="1426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技能方面：</a:t>
            </a:r>
            <a:endParaRPr lang="zh-CN" altLang="en-US" sz="20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1133978" y="3469176"/>
            <a:ext cx="1948444" cy="1948444"/>
          </a:xfrm>
          <a:prstGeom prst="ellipse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775716" y="3110914"/>
            <a:ext cx="2664968" cy="2664968"/>
          </a:xfrm>
          <a:prstGeom prst="ellipse">
            <a:avLst/>
          </a:prstGeom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797048" y="3266362"/>
            <a:ext cx="423672" cy="423672"/>
            <a:chOff x="2767584" y="3236898"/>
            <a:chExt cx="482600" cy="482600"/>
          </a:xfrm>
        </p:grpSpPr>
        <p:sp>
          <p:nvSpPr>
            <p:cNvPr id="20" name="椭圆 19"/>
            <p:cNvSpPr/>
            <p:nvPr/>
          </p:nvSpPr>
          <p:spPr>
            <a:xfrm>
              <a:off x="2767584" y="32368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871028" y="3340342"/>
              <a:ext cx="275712" cy="275712"/>
              <a:chOff x="5403758" y="4398021"/>
              <a:chExt cx="276994" cy="276994"/>
            </a:xfrm>
            <a:solidFill>
              <a:schemeClr val="bg1"/>
            </a:solidFill>
          </p:grpSpPr>
          <p:sp>
            <p:nvSpPr>
              <p:cNvPr id="29" name="Freeform 45"/>
              <p:cNvSpPr/>
              <p:nvPr/>
            </p:nvSpPr>
            <p:spPr>
              <a:xfrm>
                <a:off x="5403758" y="4398021"/>
                <a:ext cx="209345" cy="210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14" y="16256"/>
                    </a:moveTo>
                    <a:cubicBezTo>
                      <a:pt x="18482" y="16033"/>
                      <a:pt x="18928" y="16033"/>
                      <a:pt x="19373" y="16033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0264" y="16478"/>
                      <a:pt x="20264" y="16478"/>
                      <a:pt x="20264" y="16478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361"/>
                      <a:pt x="21600" y="13361"/>
                      <a:pt x="21600" y="13361"/>
                    </a:cubicBezTo>
                    <a:cubicBezTo>
                      <a:pt x="21600" y="13138"/>
                      <a:pt x="21600" y="13138"/>
                      <a:pt x="21600" y="13138"/>
                    </a:cubicBezTo>
                    <a:cubicBezTo>
                      <a:pt x="20709" y="12915"/>
                      <a:pt x="20709" y="12915"/>
                      <a:pt x="20709" y="12915"/>
                    </a:cubicBezTo>
                    <a:cubicBezTo>
                      <a:pt x="19596" y="12247"/>
                      <a:pt x="19151" y="10911"/>
                      <a:pt x="19819" y="9798"/>
                    </a:cubicBezTo>
                    <a:cubicBezTo>
                      <a:pt x="19819" y="9130"/>
                      <a:pt x="20264" y="8685"/>
                      <a:pt x="20709" y="8462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1600" y="8016"/>
                      <a:pt x="21600" y="8016"/>
                      <a:pt x="21600" y="8016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20264" y="4899"/>
                      <a:pt x="20264" y="4899"/>
                      <a:pt x="20264" y="4899"/>
                    </a:cubicBezTo>
                    <a:cubicBezTo>
                      <a:pt x="19373" y="5344"/>
                      <a:pt x="19373" y="5344"/>
                      <a:pt x="19373" y="5344"/>
                    </a:cubicBezTo>
                    <a:cubicBezTo>
                      <a:pt x="18037" y="5567"/>
                      <a:pt x="16924" y="4899"/>
                      <a:pt x="16256" y="3786"/>
                    </a:cubicBezTo>
                    <a:cubicBezTo>
                      <a:pt x="16033" y="3340"/>
                      <a:pt x="16033" y="2672"/>
                      <a:pt x="16256" y="2227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6478" y="1336"/>
                      <a:pt x="16478" y="1336"/>
                      <a:pt x="16478" y="1336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3361" y="0"/>
                      <a:pt x="13361" y="0"/>
                      <a:pt x="13361" y="0"/>
                    </a:cubicBezTo>
                    <a:cubicBezTo>
                      <a:pt x="12915" y="891"/>
                      <a:pt x="12915" y="891"/>
                      <a:pt x="12915" y="891"/>
                    </a:cubicBezTo>
                    <a:cubicBezTo>
                      <a:pt x="12247" y="2004"/>
                      <a:pt x="10911" y="2449"/>
                      <a:pt x="9798" y="2004"/>
                    </a:cubicBezTo>
                    <a:cubicBezTo>
                      <a:pt x="9353" y="1781"/>
                      <a:pt x="8907" y="1336"/>
                      <a:pt x="8685" y="891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8239" y="0"/>
                      <a:pt x="8239" y="0"/>
                      <a:pt x="8239" y="0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336"/>
                      <a:pt x="4899" y="1336"/>
                    </a:cubicBezTo>
                    <a:cubicBezTo>
                      <a:pt x="4899" y="1336"/>
                      <a:pt x="4899" y="1559"/>
                      <a:pt x="4899" y="1559"/>
                    </a:cubicBezTo>
                    <a:cubicBezTo>
                      <a:pt x="5344" y="2227"/>
                      <a:pt x="5344" y="2227"/>
                      <a:pt x="5344" y="2227"/>
                    </a:cubicBezTo>
                    <a:cubicBezTo>
                      <a:pt x="5567" y="3563"/>
                      <a:pt x="5122" y="4676"/>
                      <a:pt x="3786" y="5344"/>
                    </a:cubicBezTo>
                    <a:cubicBezTo>
                      <a:pt x="3340" y="5567"/>
                      <a:pt x="2895" y="5567"/>
                      <a:pt x="2227" y="5344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1336" y="5122"/>
                      <a:pt x="1336" y="5122"/>
                      <a:pt x="1336" y="5122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0" y="8239"/>
                    </a:cubicBezTo>
                    <a:cubicBezTo>
                      <a:pt x="0" y="8239"/>
                      <a:pt x="0" y="8239"/>
                      <a:pt x="223" y="8239"/>
                    </a:cubicBezTo>
                    <a:cubicBezTo>
                      <a:pt x="891" y="8685"/>
                      <a:pt x="891" y="8685"/>
                      <a:pt x="891" y="8685"/>
                    </a:cubicBezTo>
                    <a:cubicBezTo>
                      <a:pt x="2004" y="9353"/>
                      <a:pt x="2449" y="10689"/>
                      <a:pt x="2004" y="11802"/>
                    </a:cubicBezTo>
                    <a:cubicBezTo>
                      <a:pt x="1781" y="12470"/>
                      <a:pt x="1336" y="12693"/>
                      <a:pt x="1113" y="13138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223" y="13361"/>
                      <a:pt x="223" y="13361"/>
                      <a:pt x="223" y="1336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1559" y="16701"/>
                      <a:pt x="1559" y="16701"/>
                      <a:pt x="1559" y="16701"/>
                    </a:cubicBezTo>
                    <a:cubicBezTo>
                      <a:pt x="2449" y="16256"/>
                      <a:pt x="2449" y="16256"/>
                      <a:pt x="2449" y="16256"/>
                    </a:cubicBezTo>
                    <a:cubicBezTo>
                      <a:pt x="3563" y="16033"/>
                      <a:pt x="4899" y="16701"/>
                      <a:pt x="5344" y="17814"/>
                    </a:cubicBezTo>
                    <a:cubicBezTo>
                      <a:pt x="5567" y="18260"/>
                      <a:pt x="5567" y="18928"/>
                      <a:pt x="5567" y="19373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5122" y="20264"/>
                      <a:pt x="5122" y="20264"/>
                      <a:pt x="5122" y="20264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8685" y="20709"/>
                      <a:pt x="8685" y="20709"/>
                      <a:pt x="8685" y="20709"/>
                    </a:cubicBezTo>
                    <a:cubicBezTo>
                      <a:pt x="9353" y="19596"/>
                      <a:pt x="10689" y="19151"/>
                      <a:pt x="12025" y="19596"/>
                    </a:cubicBezTo>
                    <a:cubicBezTo>
                      <a:pt x="12470" y="19819"/>
                      <a:pt x="12915" y="20264"/>
                      <a:pt x="13138" y="20709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3584" y="21600"/>
                      <a:pt x="13584" y="21600"/>
                      <a:pt x="13584" y="21600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264"/>
                      <a:pt x="16701" y="20264"/>
                      <a:pt x="16701" y="20264"/>
                    </a:cubicBezTo>
                    <a:cubicBezTo>
                      <a:pt x="16701" y="20041"/>
                      <a:pt x="16701" y="20041"/>
                      <a:pt x="16701" y="20041"/>
                    </a:cubicBezTo>
                    <a:cubicBezTo>
                      <a:pt x="16256" y="19373"/>
                      <a:pt x="16256" y="19373"/>
                      <a:pt x="16256" y="19373"/>
                    </a:cubicBezTo>
                    <a:cubicBezTo>
                      <a:pt x="16033" y="18037"/>
                      <a:pt x="16701" y="16701"/>
                      <a:pt x="17814" y="16256"/>
                    </a:cubicBezTo>
                    <a:close/>
                    <a:moveTo>
                      <a:pt x="12470" y="14697"/>
                    </a:moveTo>
                    <a:cubicBezTo>
                      <a:pt x="10466" y="15588"/>
                      <a:pt x="7794" y="14474"/>
                      <a:pt x="6903" y="12470"/>
                    </a:cubicBezTo>
                    <a:cubicBezTo>
                      <a:pt x="6012" y="10243"/>
                      <a:pt x="7126" y="7794"/>
                      <a:pt x="9130" y="6903"/>
                    </a:cubicBezTo>
                    <a:cubicBezTo>
                      <a:pt x="11357" y="6012"/>
                      <a:pt x="13806" y="6903"/>
                      <a:pt x="14697" y="9130"/>
                    </a:cubicBezTo>
                    <a:cubicBezTo>
                      <a:pt x="15588" y="11357"/>
                      <a:pt x="14697" y="13806"/>
                      <a:pt x="12470" y="146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46"/>
              <p:cNvSpPr/>
              <p:nvPr/>
            </p:nvSpPr>
            <p:spPr>
              <a:xfrm>
                <a:off x="5574707" y="4568971"/>
                <a:ext cx="106045" cy="106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784"/>
                    </a:moveTo>
                    <a:cubicBezTo>
                      <a:pt x="21600" y="8816"/>
                      <a:pt x="21600" y="8816"/>
                      <a:pt x="21600" y="8816"/>
                    </a:cubicBezTo>
                    <a:cubicBezTo>
                      <a:pt x="18955" y="8816"/>
                      <a:pt x="18955" y="8816"/>
                      <a:pt x="18955" y="8816"/>
                    </a:cubicBezTo>
                    <a:cubicBezTo>
                      <a:pt x="18955" y="7935"/>
                      <a:pt x="18514" y="7053"/>
                      <a:pt x="18073" y="6612"/>
                    </a:cubicBezTo>
                    <a:cubicBezTo>
                      <a:pt x="19837" y="4849"/>
                      <a:pt x="19837" y="4849"/>
                      <a:pt x="19837" y="4849"/>
                    </a:cubicBezTo>
                    <a:cubicBezTo>
                      <a:pt x="16751" y="1763"/>
                      <a:pt x="16751" y="1763"/>
                      <a:pt x="16751" y="1763"/>
                    </a:cubicBezTo>
                    <a:cubicBezTo>
                      <a:pt x="14988" y="3527"/>
                      <a:pt x="14988" y="3527"/>
                      <a:pt x="14988" y="3527"/>
                    </a:cubicBezTo>
                    <a:cubicBezTo>
                      <a:pt x="14547" y="3086"/>
                      <a:pt x="13665" y="2645"/>
                      <a:pt x="12784" y="2204"/>
                    </a:cubicBezTo>
                    <a:cubicBezTo>
                      <a:pt x="12784" y="0"/>
                      <a:pt x="12784" y="0"/>
                      <a:pt x="12784" y="0"/>
                    </a:cubicBezTo>
                    <a:cubicBezTo>
                      <a:pt x="8376" y="0"/>
                      <a:pt x="8376" y="0"/>
                      <a:pt x="8376" y="0"/>
                    </a:cubicBezTo>
                    <a:cubicBezTo>
                      <a:pt x="8376" y="2204"/>
                      <a:pt x="8376" y="2204"/>
                      <a:pt x="8376" y="2204"/>
                    </a:cubicBezTo>
                    <a:cubicBezTo>
                      <a:pt x="7494" y="2645"/>
                      <a:pt x="7053" y="3086"/>
                      <a:pt x="6171" y="3527"/>
                    </a:cubicBezTo>
                    <a:cubicBezTo>
                      <a:pt x="4408" y="1763"/>
                      <a:pt x="4408" y="1763"/>
                      <a:pt x="4408" y="1763"/>
                    </a:cubicBezTo>
                    <a:cubicBezTo>
                      <a:pt x="1322" y="4849"/>
                      <a:pt x="1322" y="4849"/>
                      <a:pt x="1322" y="4849"/>
                    </a:cubicBezTo>
                    <a:cubicBezTo>
                      <a:pt x="3086" y="6612"/>
                      <a:pt x="3086" y="6612"/>
                      <a:pt x="3086" y="6612"/>
                    </a:cubicBezTo>
                    <a:cubicBezTo>
                      <a:pt x="2645" y="7053"/>
                      <a:pt x="2645" y="7935"/>
                      <a:pt x="2204" y="8816"/>
                    </a:cubicBezTo>
                    <a:cubicBezTo>
                      <a:pt x="0" y="8816"/>
                      <a:pt x="0" y="8816"/>
                      <a:pt x="0" y="8816"/>
                    </a:cubicBezTo>
                    <a:cubicBezTo>
                      <a:pt x="0" y="12784"/>
                      <a:pt x="0" y="12784"/>
                      <a:pt x="0" y="12784"/>
                    </a:cubicBezTo>
                    <a:cubicBezTo>
                      <a:pt x="2204" y="12784"/>
                      <a:pt x="2204" y="12784"/>
                      <a:pt x="2204" y="12784"/>
                    </a:cubicBezTo>
                    <a:cubicBezTo>
                      <a:pt x="2645" y="13665"/>
                      <a:pt x="2645" y="14547"/>
                      <a:pt x="3086" y="15429"/>
                    </a:cubicBezTo>
                    <a:cubicBezTo>
                      <a:pt x="1322" y="16751"/>
                      <a:pt x="1322" y="16751"/>
                      <a:pt x="1322" y="16751"/>
                    </a:cubicBezTo>
                    <a:cubicBezTo>
                      <a:pt x="4408" y="19837"/>
                      <a:pt x="4408" y="19837"/>
                      <a:pt x="4408" y="19837"/>
                    </a:cubicBezTo>
                    <a:cubicBezTo>
                      <a:pt x="6171" y="18073"/>
                      <a:pt x="6171" y="18073"/>
                      <a:pt x="6171" y="18073"/>
                    </a:cubicBezTo>
                    <a:cubicBezTo>
                      <a:pt x="7053" y="18514"/>
                      <a:pt x="7494" y="18955"/>
                      <a:pt x="8376" y="18955"/>
                    </a:cubicBezTo>
                    <a:cubicBezTo>
                      <a:pt x="8376" y="21600"/>
                      <a:pt x="8376" y="21600"/>
                      <a:pt x="8376" y="21600"/>
                    </a:cubicBezTo>
                    <a:cubicBezTo>
                      <a:pt x="12784" y="21600"/>
                      <a:pt x="12784" y="21600"/>
                      <a:pt x="12784" y="21600"/>
                    </a:cubicBezTo>
                    <a:cubicBezTo>
                      <a:pt x="12784" y="18955"/>
                      <a:pt x="12784" y="18955"/>
                      <a:pt x="12784" y="18955"/>
                    </a:cubicBezTo>
                    <a:cubicBezTo>
                      <a:pt x="13665" y="18955"/>
                      <a:pt x="14547" y="18514"/>
                      <a:pt x="14988" y="18073"/>
                    </a:cubicBezTo>
                    <a:cubicBezTo>
                      <a:pt x="16751" y="19837"/>
                      <a:pt x="16751" y="19837"/>
                      <a:pt x="16751" y="19837"/>
                    </a:cubicBezTo>
                    <a:cubicBezTo>
                      <a:pt x="19837" y="16751"/>
                      <a:pt x="19837" y="16751"/>
                      <a:pt x="19837" y="16751"/>
                    </a:cubicBezTo>
                    <a:cubicBezTo>
                      <a:pt x="18073" y="14988"/>
                      <a:pt x="18073" y="14988"/>
                      <a:pt x="18073" y="14988"/>
                    </a:cubicBezTo>
                    <a:cubicBezTo>
                      <a:pt x="18514" y="14547"/>
                      <a:pt x="18955" y="13665"/>
                      <a:pt x="18955" y="12784"/>
                    </a:cubicBezTo>
                    <a:lnTo>
                      <a:pt x="21600" y="12784"/>
                    </a:lnTo>
                    <a:close/>
                    <a:moveTo>
                      <a:pt x="10580" y="14106"/>
                    </a:moveTo>
                    <a:cubicBezTo>
                      <a:pt x="8816" y="14106"/>
                      <a:pt x="7494" y="12343"/>
                      <a:pt x="7494" y="10580"/>
                    </a:cubicBezTo>
                    <a:cubicBezTo>
                      <a:pt x="7494" y="8816"/>
                      <a:pt x="8816" y="7494"/>
                      <a:pt x="10580" y="7494"/>
                    </a:cubicBezTo>
                    <a:cubicBezTo>
                      <a:pt x="12343" y="7494"/>
                      <a:pt x="13665" y="8816"/>
                      <a:pt x="13665" y="10580"/>
                    </a:cubicBezTo>
                    <a:cubicBezTo>
                      <a:pt x="13665" y="12343"/>
                      <a:pt x="12343" y="14106"/>
                      <a:pt x="10580" y="141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3292348" y="4231562"/>
            <a:ext cx="423672" cy="423672"/>
            <a:chOff x="3262884" y="4202098"/>
            <a:chExt cx="482600" cy="482600"/>
          </a:xfrm>
        </p:grpSpPr>
        <p:sp>
          <p:nvSpPr>
            <p:cNvPr id="71" name="椭圆 70"/>
            <p:cNvSpPr/>
            <p:nvPr/>
          </p:nvSpPr>
          <p:spPr>
            <a:xfrm>
              <a:off x="3262884" y="42020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384521" y="4335411"/>
              <a:ext cx="239326" cy="215974"/>
              <a:chOff x="5403758" y="4952008"/>
              <a:chExt cx="276994" cy="276994"/>
            </a:xfrm>
            <a:solidFill>
              <a:schemeClr val="bg1"/>
            </a:solidFill>
          </p:grpSpPr>
          <p:sp>
            <p:nvSpPr>
              <p:cNvPr id="40" name="Freeform 22"/>
              <p:cNvSpPr/>
              <p:nvPr/>
            </p:nvSpPr>
            <p:spPr>
              <a:xfrm>
                <a:off x="5403758" y="4952008"/>
                <a:ext cx="276994" cy="161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78" y="12692"/>
                    </a:moveTo>
                    <a:lnTo>
                      <a:pt x="18178" y="4637"/>
                    </a:lnTo>
                    <a:lnTo>
                      <a:pt x="15826" y="4637"/>
                    </a:lnTo>
                    <a:lnTo>
                      <a:pt x="15826" y="8664"/>
                    </a:lnTo>
                    <a:lnTo>
                      <a:pt x="10764" y="0"/>
                    </a:lnTo>
                    <a:lnTo>
                      <a:pt x="10479" y="610"/>
                    </a:lnTo>
                    <a:lnTo>
                      <a:pt x="0" y="18427"/>
                    </a:lnTo>
                    <a:lnTo>
                      <a:pt x="1853" y="21600"/>
                    </a:lnTo>
                    <a:lnTo>
                      <a:pt x="10764" y="6102"/>
                    </a:lnTo>
                    <a:lnTo>
                      <a:pt x="19747" y="21356"/>
                    </a:lnTo>
                    <a:lnTo>
                      <a:pt x="21600" y="18427"/>
                    </a:lnTo>
                    <a:lnTo>
                      <a:pt x="18178" y="12692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3"/>
              <p:cNvSpPr/>
              <p:nvPr/>
            </p:nvSpPr>
            <p:spPr>
              <a:xfrm>
                <a:off x="5446724" y="5027884"/>
                <a:ext cx="190148" cy="201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10211"/>
                    </a:lnTo>
                    <a:lnTo>
                      <a:pt x="0" y="21600"/>
                    </a:lnTo>
                    <a:lnTo>
                      <a:pt x="7165" y="21600"/>
                    </a:lnTo>
                    <a:lnTo>
                      <a:pt x="7165" y="12567"/>
                    </a:lnTo>
                    <a:lnTo>
                      <a:pt x="14538" y="12567"/>
                    </a:lnTo>
                    <a:lnTo>
                      <a:pt x="14538" y="21600"/>
                    </a:lnTo>
                    <a:lnTo>
                      <a:pt x="21600" y="21600"/>
                    </a:lnTo>
                    <a:lnTo>
                      <a:pt x="21600" y="10211"/>
                    </a:lnTo>
                    <a:lnTo>
                      <a:pt x="108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860548" y="5196762"/>
            <a:ext cx="423672" cy="423672"/>
            <a:chOff x="2831084" y="5167298"/>
            <a:chExt cx="482600" cy="482600"/>
          </a:xfrm>
        </p:grpSpPr>
        <p:sp>
          <p:nvSpPr>
            <p:cNvPr id="72" name="椭圆 71"/>
            <p:cNvSpPr/>
            <p:nvPr/>
          </p:nvSpPr>
          <p:spPr>
            <a:xfrm>
              <a:off x="2831084" y="5167298"/>
              <a:ext cx="482600" cy="482600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961308" y="5311031"/>
              <a:ext cx="222153" cy="195134"/>
              <a:chOff x="7630000" y="1961761"/>
              <a:chExt cx="658320" cy="578254"/>
            </a:xfrm>
            <a:solidFill>
              <a:schemeClr val="bg1"/>
            </a:solidFill>
          </p:grpSpPr>
          <p:sp>
            <p:nvSpPr>
              <p:cNvPr id="43" name="Freeform 58"/>
              <p:cNvSpPr/>
              <p:nvPr/>
            </p:nvSpPr>
            <p:spPr>
              <a:xfrm>
                <a:off x="7813007" y="2466303"/>
                <a:ext cx="292305" cy="73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80" y="7920"/>
                    </a:moveTo>
                    <a:cubicBezTo>
                      <a:pt x="17460" y="7920"/>
                      <a:pt x="17460" y="7920"/>
                      <a:pt x="17460" y="7920"/>
                    </a:cubicBezTo>
                    <a:cubicBezTo>
                      <a:pt x="17460" y="0"/>
                      <a:pt x="17460" y="0"/>
                      <a:pt x="17460" y="0"/>
                    </a:cubicBezTo>
                    <a:cubicBezTo>
                      <a:pt x="4140" y="0"/>
                      <a:pt x="4140" y="0"/>
                      <a:pt x="4140" y="0"/>
                    </a:cubicBezTo>
                    <a:cubicBezTo>
                      <a:pt x="4140" y="7920"/>
                      <a:pt x="4140" y="7920"/>
                      <a:pt x="4140" y="7920"/>
                    </a:cubicBezTo>
                    <a:cubicBezTo>
                      <a:pt x="2520" y="7920"/>
                      <a:pt x="2520" y="7920"/>
                      <a:pt x="2520" y="7920"/>
                    </a:cubicBezTo>
                    <a:cubicBezTo>
                      <a:pt x="1080" y="7920"/>
                      <a:pt x="0" y="144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400"/>
                      <a:pt x="20520" y="7920"/>
                      <a:pt x="19080" y="792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59"/>
              <p:cNvSpPr/>
              <p:nvPr/>
            </p:nvSpPr>
            <p:spPr>
              <a:xfrm>
                <a:off x="7630000" y="1961761"/>
                <a:ext cx="658320" cy="490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80" y="0"/>
                    </a:moveTo>
                    <a:cubicBezTo>
                      <a:pt x="1520" y="0"/>
                      <a:pt x="1520" y="0"/>
                      <a:pt x="1520" y="0"/>
                    </a:cubicBezTo>
                    <a:cubicBezTo>
                      <a:pt x="720" y="0"/>
                      <a:pt x="0" y="967"/>
                      <a:pt x="0" y="2042"/>
                    </a:cubicBezTo>
                    <a:cubicBezTo>
                      <a:pt x="0" y="19666"/>
                      <a:pt x="0" y="19666"/>
                      <a:pt x="0" y="19666"/>
                    </a:cubicBezTo>
                    <a:cubicBezTo>
                      <a:pt x="0" y="20740"/>
                      <a:pt x="720" y="21600"/>
                      <a:pt x="1520" y="21600"/>
                    </a:cubicBezTo>
                    <a:cubicBezTo>
                      <a:pt x="20080" y="21600"/>
                      <a:pt x="20080" y="21600"/>
                      <a:pt x="20080" y="21600"/>
                    </a:cubicBezTo>
                    <a:cubicBezTo>
                      <a:pt x="20880" y="21600"/>
                      <a:pt x="21600" y="20740"/>
                      <a:pt x="21600" y="19666"/>
                    </a:cubicBezTo>
                    <a:cubicBezTo>
                      <a:pt x="21600" y="2042"/>
                      <a:pt x="21600" y="2042"/>
                      <a:pt x="21600" y="2042"/>
                    </a:cubicBezTo>
                    <a:cubicBezTo>
                      <a:pt x="21600" y="967"/>
                      <a:pt x="20880" y="0"/>
                      <a:pt x="20080" y="0"/>
                    </a:cubicBezTo>
                    <a:close/>
                    <a:moveTo>
                      <a:pt x="10800" y="19666"/>
                    </a:moveTo>
                    <a:cubicBezTo>
                      <a:pt x="10480" y="19666"/>
                      <a:pt x="10240" y="19343"/>
                      <a:pt x="10240" y="18913"/>
                    </a:cubicBezTo>
                    <a:cubicBezTo>
                      <a:pt x="10240" y="18484"/>
                      <a:pt x="10480" y="18161"/>
                      <a:pt x="10800" y="18161"/>
                    </a:cubicBezTo>
                    <a:cubicBezTo>
                      <a:pt x="11120" y="18161"/>
                      <a:pt x="11360" y="18484"/>
                      <a:pt x="11360" y="18913"/>
                    </a:cubicBezTo>
                    <a:cubicBezTo>
                      <a:pt x="11360" y="19343"/>
                      <a:pt x="11120" y="19666"/>
                      <a:pt x="10800" y="19666"/>
                    </a:cubicBezTo>
                    <a:close/>
                    <a:moveTo>
                      <a:pt x="20320" y="15690"/>
                    </a:moveTo>
                    <a:cubicBezTo>
                      <a:pt x="20320" y="15797"/>
                      <a:pt x="20240" y="15904"/>
                      <a:pt x="20160" y="15904"/>
                    </a:cubicBezTo>
                    <a:cubicBezTo>
                      <a:pt x="1440" y="15904"/>
                      <a:pt x="1440" y="15904"/>
                      <a:pt x="1440" y="15904"/>
                    </a:cubicBezTo>
                    <a:cubicBezTo>
                      <a:pt x="1360" y="15904"/>
                      <a:pt x="1280" y="15797"/>
                      <a:pt x="1280" y="15690"/>
                    </a:cubicBezTo>
                    <a:cubicBezTo>
                      <a:pt x="1280" y="2149"/>
                      <a:pt x="1280" y="2149"/>
                      <a:pt x="1280" y="2149"/>
                    </a:cubicBezTo>
                    <a:cubicBezTo>
                      <a:pt x="1280" y="2042"/>
                      <a:pt x="1360" y="1934"/>
                      <a:pt x="1440" y="1934"/>
                    </a:cubicBezTo>
                    <a:cubicBezTo>
                      <a:pt x="20160" y="1934"/>
                      <a:pt x="20160" y="1934"/>
                      <a:pt x="20160" y="1934"/>
                    </a:cubicBezTo>
                    <a:cubicBezTo>
                      <a:pt x="20240" y="1934"/>
                      <a:pt x="20320" y="2042"/>
                      <a:pt x="20320" y="2149"/>
                    </a:cubicBezTo>
                    <a:lnTo>
                      <a:pt x="20320" y="1569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60"/>
              <p:cNvSpPr/>
              <p:nvPr/>
            </p:nvSpPr>
            <p:spPr>
              <a:xfrm>
                <a:off x="7863747" y="2115037"/>
                <a:ext cx="190825" cy="78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18189" extrusionOk="0">
                    <a:moveTo>
                      <a:pt x="810" y="8526"/>
                    </a:moveTo>
                    <a:cubicBezTo>
                      <a:pt x="-270" y="10800"/>
                      <a:pt x="-270" y="14211"/>
                      <a:pt x="810" y="16484"/>
                    </a:cubicBezTo>
                    <a:cubicBezTo>
                      <a:pt x="1350" y="17621"/>
                      <a:pt x="1890" y="18190"/>
                      <a:pt x="2700" y="18190"/>
                    </a:cubicBezTo>
                    <a:cubicBezTo>
                      <a:pt x="3240" y="18190"/>
                      <a:pt x="4050" y="17621"/>
                      <a:pt x="4590" y="16484"/>
                    </a:cubicBezTo>
                    <a:cubicBezTo>
                      <a:pt x="7830" y="9663"/>
                      <a:pt x="13230" y="9663"/>
                      <a:pt x="16470" y="16484"/>
                    </a:cubicBezTo>
                    <a:cubicBezTo>
                      <a:pt x="17550" y="18758"/>
                      <a:pt x="19170" y="18758"/>
                      <a:pt x="20250" y="16484"/>
                    </a:cubicBezTo>
                    <a:cubicBezTo>
                      <a:pt x="21330" y="14211"/>
                      <a:pt x="21330" y="10800"/>
                      <a:pt x="20250" y="8526"/>
                    </a:cubicBezTo>
                    <a:cubicBezTo>
                      <a:pt x="14850" y="-2842"/>
                      <a:pt x="6210" y="-2842"/>
                      <a:pt x="810" y="85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61"/>
              <p:cNvSpPr/>
              <p:nvPr/>
            </p:nvSpPr>
            <p:spPr>
              <a:xfrm>
                <a:off x="7805283" y="2035472"/>
                <a:ext cx="307754" cy="99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214" extrusionOk="0">
                    <a:moveTo>
                      <a:pt x="10631" y="0"/>
                    </a:moveTo>
                    <a:cubicBezTo>
                      <a:pt x="6750" y="0"/>
                      <a:pt x="3206" y="4114"/>
                      <a:pt x="506" y="12343"/>
                    </a:cubicBezTo>
                    <a:cubicBezTo>
                      <a:pt x="-169" y="14400"/>
                      <a:pt x="-169" y="18000"/>
                      <a:pt x="506" y="20057"/>
                    </a:cubicBezTo>
                    <a:cubicBezTo>
                      <a:pt x="1181" y="21600"/>
                      <a:pt x="2194" y="21600"/>
                      <a:pt x="2869" y="20057"/>
                    </a:cubicBezTo>
                    <a:cubicBezTo>
                      <a:pt x="4894" y="13371"/>
                      <a:pt x="7762" y="10286"/>
                      <a:pt x="10631" y="10286"/>
                    </a:cubicBezTo>
                    <a:cubicBezTo>
                      <a:pt x="13500" y="10286"/>
                      <a:pt x="16200" y="13371"/>
                      <a:pt x="18393" y="20057"/>
                    </a:cubicBezTo>
                    <a:cubicBezTo>
                      <a:pt x="18731" y="21086"/>
                      <a:pt x="19068" y="21086"/>
                      <a:pt x="19575" y="21086"/>
                    </a:cubicBezTo>
                    <a:cubicBezTo>
                      <a:pt x="19912" y="21086"/>
                      <a:pt x="20418" y="21086"/>
                      <a:pt x="20756" y="20057"/>
                    </a:cubicBezTo>
                    <a:cubicBezTo>
                      <a:pt x="21431" y="18000"/>
                      <a:pt x="21431" y="14400"/>
                      <a:pt x="20756" y="12343"/>
                    </a:cubicBezTo>
                    <a:cubicBezTo>
                      <a:pt x="18056" y="4114"/>
                      <a:pt x="14512" y="0"/>
                      <a:pt x="10631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62"/>
              <p:cNvSpPr/>
              <p:nvPr/>
            </p:nvSpPr>
            <p:spPr>
              <a:xfrm>
                <a:off x="7923462" y="2206869"/>
                <a:ext cx="76478" cy="72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19636" extrusionOk="0">
                    <a:moveTo>
                      <a:pt x="2859" y="2945"/>
                    </a:moveTo>
                    <a:cubicBezTo>
                      <a:pt x="-953" y="6873"/>
                      <a:pt x="-953" y="12763"/>
                      <a:pt x="2859" y="16691"/>
                    </a:cubicBezTo>
                    <a:cubicBezTo>
                      <a:pt x="6671" y="20618"/>
                      <a:pt x="13023" y="20618"/>
                      <a:pt x="16835" y="16691"/>
                    </a:cubicBezTo>
                    <a:cubicBezTo>
                      <a:pt x="20647" y="12763"/>
                      <a:pt x="20647" y="6873"/>
                      <a:pt x="16835" y="2945"/>
                    </a:cubicBezTo>
                    <a:cubicBezTo>
                      <a:pt x="13023" y="-982"/>
                      <a:pt x="6671" y="-982"/>
                      <a:pt x="2859" y="294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 sz="90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1564930" y="3909532"/>
            <a:ext cx="1086540" cy="1067732"/>
            <a:chOff x="5232514" y="1020764"/>
            <a:chExt cx="546028" cy="536575"/>
          </a:xfrm>
          <a:solidFill>
            <a:schemeClr val="bg1"/>
          </a:solidFill>
        </p:grpSpPr>
        <p:sp>
          <p:nvSpPr>
            <p:cNvPr id="79" name="Freeform 32"/>
            <p:cNvSpPr/>
            <p:nvPr/>
          </p:nvSpPr>
          <p:spPr bwMode="auto">
            <a:xfrm>
              <a:off x="5232514" y="115411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5232514" y="123666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1" name="Freeform 34"/>
            <p:cNvSpPr/>
            <p:nvPr/>
          </p:nvSpPr>
          <p:spPr bwMode="auto">
            <a:xfrm>
              <a:off x="5232514" y="131921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2" name="Freeform 35"/>
            <p:cNvSpPr/>
            <p:nvPr/>
          </p:nvSpPr>
          <p:spPr bwMode="auto">
            <a:xfrm>
              <a:off x="5232514" y="1401764"/>
              <a:ext cx="60317" cy="22225"/>
            </a:xfrm>
            <a:custGeom>
              <a:avLst/>
              <a:gdLst>
                <a:gd name="T0" fmla="*/ 0 w 21"/>
                <a:gd name="T1" fmla="*/ 4 h 8"/>
                <a:gd name="T2" fmla="*/ 4 w 21"/>
                <a:gd name="T3" fmla="*/ 8 h 8"/>
                <a:gd name="T4" fmla="*/ 21 w 21"/>
                <a:gd name="T5" fmla="*/ 8 h 8"/>
                <a:gd name="T6" fmla="*/ 21 w 21"/>
                <a:gd name="T7" fmla="*/ 0 h 8"/>
                <a:gd name="T8" fmla="*/ 4 w 21"/>
                <a:gd name="T9" fmla="*/ 0 h 8"/>
                <a:gd name="T10" fmla="*/ 0 w 21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3" name="Freeform 36"/>
            <p:cNvSpPr/>
            <p:nvPr/>
          </p:nvSpPr>
          <p:spPr bwMode="auto">
            <a:xfrm>
              <a:off x="5292831" y="1020764"/>
              <a:ext cx="123809" cy="536575"/>
            </a:xfrm>
            <a:custGeom>
              <a:avLst/>
              <a:gdLst>
                <a:gd name="T0" fmla="*/ 0 w 44"/>
                <a:gd name="T1" fmla="*/ 20 h 189"/>
                <a:gd name="T2" fmla="*/ 0 w 44"/>
                <a:gd name="T3" fmla="*/ 47 h 189"/>
                <a:gd name="T4" fmla="*/ 22 w 44"/>
                <a:gd name="T5" fmla="*/ 47 h 189"/>
                <a:gd name="T6" fmla="*/ 26 w 44"/>
                <a:gd name="T7" fmla="*/ 51 h 189"/>
                <a:gd name="T8" fmla="*/ 22 w 44"/>
                <a:gd name="T9" fmla="*/ 55 h 189"/>
                <a:gd name="T10" fmla="*/ 0 w 44"/>
                <a:gd name="T11" fmla="*/ 55 h 189"/>
                <a:gd name="T12" fmla="*/ 0 w 44"/>
                <a:gd name="T13" fmla="*/ 76 h 189"/>
                <a:gd name="T14" fmla="*/ 22 w 44"/>
                <a:gd name="T15" fmla="*/ 76 h 189"/>
                <a:gd name="T16" fmla="*/ 26 w 44"/>
                <a:gd name="T17" fmla="*/ 80 h 189"/>
                <a:gd name="T18" fmla="*/ 22 w 44"/>
                <a:gd name="T19" fmla="*/ 84 h 189"/>
                <a:gd name="T20" fmla="*/ 0 w 44"/>
                <a:gd name="T21" fmla="*/ 84 h 189"/>
                <a:gd name="T22" fmla="*/ 0 w 44"/>
                <a:gd name="T23" fmla="*/ 105 h 189"/>
                <a:gd name="T24" fmla="*/ 22 w 44"/>
                <a:gd name="T25" fmla="*/ 105 h 189"/>
                <a:gd name="T26" fmla="*/ 26 w 44"/>
                <a:gd name="T27" fmla="*/ 109 h 189"/>
                <a:gd name="T28" fmla="*/ 22 w 44"/>
                <a:gd name="T29" fmla="*/ 113 h 189"/>
                <a:gd name="T30" fmla="*/ 0 w 44"/>
                <a:gd name="T31" fmla="*/ 113 h 189"/>
                <a:gd name="T32" fmla="*/ 0 w 44"/>
                <a:gd name="T33" fmla="*/ 134 h 189"/>
                <a:gd name="T34" fmla="*/ 22 w 44"/>
                <a:gd name="T35" fmla="*/ 134 h 189"/>
                <a:gd name="T36" fmla="*/ 26 w 44"/>
                <a:gd name="T37" fmla="*/ 138 h 189"/>
                <a:gd name="T38" fmla="*/ 22 w 44"/>
                <a:gd name="T39" fmla="*/ 142 h 189"/>
                <a:gd name="T40" fmla="*/ 0 w 44"/>
                <a:gd name="T41" fmla="*/ 142 h 189"/>
                <a:gd name="T42" fmla="*/ 0 w 44"/>
                <a:gd name="T43" fmla="*/ 169 h 189"/>
                <a:gd name="T44" fmla="*/ 20 w 44"/>
                <a:gd name="T45" fmla="*/ 189 h 189"/>
                <a:gd name="T46" fmla="*/ 44 w 44"/>
                <a:gd name="T47" fmla="*/ 189 h 189"/>
                <a:gd name="T48" fmla="*/ 44 w 44"/>
                <a:gd name="T49" fmla="*/ 0 h 189"/>
                <a:gd name="T50" fmla="*/ 20 w 44"/>
                <a:gd name="T51" fmla="*/ 0 h 189"/>
                <a:gd name="T52" fmla="*/ 0 w 44"/>
                <a:gd name="T53" fmla="*/ 2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89">
                  <a:moveTo>
                    <a:pt x="0" y="2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5" y="47"/>
                    <a:pt x="26" y="49"/>
                    <a:pt x="26" y="51"/>
                  </a:cubicBezTo>
                  <a:cubicBezTo>
                    <a:pt x="26" y="53"/>
                    <a:pt x="25" y="55"/>
                    <a:pt x="22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5" y="76"/>
                    <a:pt x="26" y="78"/>
                    <a:pt x="26" y="80"/>
                  </a:cubicBezTo>
                  <a:cubicBezTo>
                    <a:pt x="26" y="82"/>
                    <a:pt x="25" y="84"/>
                    <a:pt x="2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5" y="105"/>
                    <a:pt x="26" y="107"/>
                    <a:pt x="26" y="109"/>
                  </a:cubicBezTo>
                  <a:cubicBezTo>
                    <a:pt x="26" y="111"/>
                    <a:pt x="25" y="113"/>
                    <a:pt x="22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5" y="134"/>
                    <a:pt x="26" y="136"/>
                    <a:pt x="26" y="138"/>
                  </a:cubicBezTo>
                  <a:cubicBezTo>
                    <a:pt x="26" y="140"/>
                    <a:pt x="25" y="142"/>
                    <a:pt x="22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80"/>
                    <a:pt x="9" y="189"/>
                    <a:pt x="20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  <p:sp>
          <p:nvSpPr>
            <p:cNvPr id="84" name="Freeform 37"/>
            <p:cNvSpPr>
              <a:spLocks noEditPoints="1"/>
            </p:cNvSpPr>
            <p:nvPr/>
          </p:nvSpPr>
          <p:spPr bwMode="auto">
            <a:xfrm>
              <a:off x="5440448" y="1020764"/>
              <a:ext cx="338094" cy="536575"/>
            </a:xfrm>
            <a:custGeom>
              <a:avLst/>
              <a:gdLst>
                <a:gd name="T0" fmla="*/ 99 w 119"/>
                <a:gd name="T1" fmla="*/ 0 h 189"/>
                <a:gd name="T2" fmla="*/ 0 w 119"/>
                <a:gd name="T3" fmla="*/ 0 h 189"/>
                <a:gd name="T4" fmla="*/ 0 w 119"/>
                <a:gd name="T5" fmla="*/ 189 h 189"/>
                <a:gd name="T6" fmla="*/ 99 w 119"/>
                <a:gd name="T7" fmla="*/ 189 h 189"/>
                <a:gd name="T8" fmla="*/ 119 w 119"/>
                <a:gd name="T9" fmla="*/ 169 h 189"/>
                <a:gd name="T10" fmla="*/ 119 w 119"/>
                <a:gd name="T11" fmla="*/ 20 h 189"/>
                <a:gd name="T12" fmla="*/ 99 w 119"/>
                <a:gd name="T13" fmla="*/ 0 h 189"/>
                <a:gd name="T14" fmla="*/ 87 w 119"/>
                <a:gd name="T15" fmla="*/ 109 h 189"/>
                <a:gd name="T16" fmla="*/ 31 w 119"/>
                <a:gd name="T17" fmla="*/ 109 h 189"/>
                <a:gd name="T18" fmla="*/ 27 w 119"/>
                <a:gd name="T19" fmla="*/ 105 h 189"/>
                <a:gd name="T20" fmla="*/ 31 w 119"/>
                <a:gd name="T21" fmla="*/ 101 h 189"/>
                <a:gd name="T22" fmla="*/ 87 w 119"/>
                <a:gd name="T23" fmla="*/ 101 h 189"/>
                <a:gd name="T24" fmla="*/ 91 w 119"/>
                <a:gd name="T25" fmla="*/ 105 h 189"/>
                <a:gd name="T26" fmla="*/ 87 w 119"/>
                <a:gd name="T27" fmla="*/ 109 h 189"/>
                <a:gd name="T28" fmla="*/ 87 w 119"/>
                <a:gd name="T29" fmla="*/ 84 h 189"/>
                <a:gd name="T30" fmla="*/ 31 w 119"/>
                <a:gd name="T31" fmla="*/ 84 h 189"/>
                <a:gd name="T32" fmla="*/ 27 w 119"/>
                <a:gd name="T33" fmla="*/ 80 h 189"/>
                <a:gd name="T34" fmla="*/ 31 w 119"/>
                <a:gd name="T35" fmla="*/ 76 h 189"/>
                <a:gd name="T36" fmla="*/ 87 w 119"/>
                <a:gd name="T37" fmla="*/ 76 h 189"/>
                <a:gd name="T38" fmla="*/ 91 w 119"/>
                <a:gd name="T39" fmla="*/ 80 h 189"/>
                <a:gd name="T40" fmla="*/ 87 w 119"/>
                <a:gd name="T41" fmla="*/ 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89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110" y="189"/>
                    <a:pt x="119" y="180"/>
                    <a:pt x="119" y="16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9"/>
                    <a:pt x="110" y="0"/>
                    <a:pt x="99" y="0"/>
                  </a:cubicBezTo>
                  <a:close/>
                  <a:moveTo>
                    <a:pt x="87" y="109"/>
                  </a:move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7" y="107"/>
                    <a:pt x="27" y="105"/>
                  </a:cubicBezTo>
                  <a:cubicBezTo>
                    <a:pt x="27" y="103"/>
                    <a:pt x="29" y="101"/>
                    <a:pt x="31" y="101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9" y="101"/>
                    <a:pt x="91" y="103"/>
                    <a:pt x="91" y="105"/>
                  </a:cubicBezTo>
                  <a:cubicBezTo>
                    <a:pt x="91" y="107"/>
                    <a:pt x="89" y="109"/>
                    <a:pt x="87" y="109"/>
                  </a:cubicBezTo>
                  <a:close/>
                  <a:moveTo>
                    <a:pt x="87" y="84"/>
                  </a:moveTo>
                  <a:cubicBezTo>
                    <a:pt x="31" y="84"/>
                    <a:pt x="31" y="84"/>
                    <a:pt x="31" y="84"/>
                  </a:cubicBezTo>
                  <a:cubicBezTo>
                    <a:pt x="29" y="84"/>
                    <a:pt x="27" y="82"/>
                    <a:pt x="27" y="80"/>
                  </a:cubicBezTo>
                  <a:cubicBezTo>
                    <a:pt x="27" y="78"/>
                    <a:pt x="29" y="76"/>
                    <a:pt x="31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6"/>
                    <a:pt x="91" y="78"/>
                    <a:pt x="91" y="80"/>
                  </a:cubicBezTo>
                  <a:cubicBezTo>
                    <a:pt x="91" y="82"/>
                    <a:pt x="89" y="84"/>
                    <a:pt x="8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悠黑体" panose="02010600010101010101" charset="-122"/>
                <a:ea typeface="方正悠黑体" panose="02010600010101010101" charset="-122"/>
                <a:cs typeface="+mn-ea"/>
                <a:sym typeface="方正悠黑体" panose="0201060001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  <p:bldP spid="65" grpId="0"/>
      <p:bldP spid="66" grpId="0"/>
      <p:bldP spid="67" grpId="0"/>
      <p:bldP spid="68" grpId="0"/>
      <p:bldP spid="69" grpId="0"/>
      <p:bldP spid="70" grpId="0"/>
      <p:bldP spid="11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02.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我对岗位的认知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任意多边形: 形状 89"/>
          <p:cNvSpPr/>
          <p:nvPr/>
        </p:nvSpPr>
        <p:spPr>
          <a:xfrm>
            <a:off x="0" y="4965700"/>
            <a:ext cx="12192000" cy="1892300"/>
          </a:xfrm>
          <a:custGeom>
            <a:avLst/>
            <a:gdLst>
              <a:gd name="connsiteX0" fmla="*/ 11018359 w 12192000"/>
              <a:gd name="connsiteY0" fmla="*/ 3 h 1892300"/>
              <a:gd name="connsiteX1" fmla="*/ 12179524 w 12192000"/>
              <a:gd name="connsiteY1" fmla="*/ 125383 h 1892300"/>
              <a:gd name="connsiteX2" fmla="*/ 12192000 w 12192000"/>
              <a:gd name="connsiteY2" fmla="*/ 128149 h 1892300"/>
              <a:gd name="connsiteX3" fmla="*/ 12192000 w 12192000"/>
              <a:gd name="connsiteY3" fmla="*/ 1892300 h 1892300"/>
              <a:gd name="connsiteX4" fmla="*/ 0 w 12192000"/>
              <a:gd name="connsiteY4" fmla="*/ 1892300 h 1892300"/>
              <a:gd name="connsiteX5" fmla="*/ 0 w 12192000"/>
              <a:gd name="connsiteY5" fmla="*/ 279534 h 1892300"/>
              <a:gd name="connsiteX6" fmla="*/ 224972 w 12192000"/>
              <a:gd name="connsiteY6" fmla="*/ 238873 h 1892300"/>
              <a:gd name="connsiteX7" fmla="*/ 1742837 w 12192000"/>
              <a:gd name="connsiteY7" fmla="*/ 122614 h 1892300"/>
              <a:gd name="connsiteX8" fmla="*/ 6297137 w 12192000"/>
              <a:gd name="connsiteY8" fmla="*/ 607054 h 1892300"/>
              <a:gd name="connsiteX9" fmla="*/ 10808335 w 12192000"/>
              <a:gd name="connsiteY9" fmla="*/ 3976 h 1892300"/>
              <a:gd name="connsiteX10" fmla="*/ 11018359 w 12192000"/>
              <a:gd name="connsiteY10" fmla="*/ 3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92300">
                <a:moveTo>
                  <a:pt x="11018359" y="3"/>
                </a:moveTo>
                <a:cubicBezTo>
                  <a:pt x="11464444" y="495"/>
                  <a:pt x="11852141" y="57755"/>
                  <a:pt x="12179524" y="125383"/>
                </a:cubicBezTo>
                <a:lnTo>
                  <a:pt x="12192000" y="128149"/>
                </a:lnTo>
                <a:lnTo>
                  <a:pt x="12192000" y="1892300"/>
                </a:lnTo>
                <a:lnTo>
                  <a:pt x="0" y="1892300"/>
                </a:lnTo>
                <a:lnTo>
                  <a:pt x="0" y="279534"/>
                </a:lnTo>
                <a:lnTo>
                  <a:pt x="224972" y="238873"/>
                </a:lnTo>
                <a:cubicBezTo>
                  <a:pt x="668531" y="165397"/>
                  <a:pt x="1160306" y="118752"/>
                  <a:pt x="1742837" y="122614"/>
                </a:cubicBezTo>
                <a:cubicBezTo>
                  <a:pt x="2985572" y="130853"/>
                  <a:pt x="4786220" y="626827"/>
                  <a:pt x="6297137" y="607054"/>
                </a:cubicBezTo>
                <a:cubicBezTo>
                  <a:pt x="7808053" y="587281"/>
                  <a:pt x="9666168" y="48465"/>
                  <a:pt x="10808335" y="3976"/>
                </a:cubicBezTo>
                <a:cubicBezTo>
                  <a:pt x="10879720" y="1195"/>
                  <a:pt x="10949731" y="-73"/>
                  <a:pt x="11018359" y="3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我对岗位的认知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60400" y="1690242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这三个月的时间里，通过对业务的不断熟悉，也渐渐的明白系统与系统之间的关联，而我所在的结算小组也是一个充满激情和挑战的部门，我要认真学习岗位职能，做好自己的本职工作，努力完成好各项工作任务。在今后的工作中，我将努力提高业务水平，克服不足，朝着以下几个方向努力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: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092200" y="3289318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9405" y="4128754"/>
            <a:ext cx="224344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在以后的工作中不断学习业务知识，透过多看、多学、多练来不断的提高自己的各项业务技能水平。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9405" y="3569555"/>
            <a:ext cx="1497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多看多学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4598744" y="3289318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965949" y="4128754"/>
            <a:ext cx="224344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提高自己解决实际问题的潜力，并在工作过程中做到更加细心和有耐心的对待每一项工作。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65949" y="3569555"/>
            <a:ext cx="20998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细心耐心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8105288" y="3284873"/>
            <a:ext cx="2994512" cy="268888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472493" y="4128754"/>
            <a:ext cx="2243443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认真学习有关的业务知识，参考一些文件及以往的资料，并向同事请教学习。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472493" y="3569555"/>
            <a:ext cx="21926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学习有关知识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565647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059394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8591533" y="4004201"/>
            <a:ext cx="1983629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90" grpId="0" animBg="1"/>
      <p:bldP spid="48" grpId="0"/>
      <p:bldP spid="11" grpId="0" bldLvl="0" animBg="1"/>
      <p:bldP spid="65" grpId="0"/>
      <p:bldP spid="68" grpId="0"/>
      <p:bldP spid="58" grpId="0" bldLvl="0" animBg="1"/>
      <p:bldP spid="60" grpId="0"/>
      <p:bldP spid="61" grpId="0"/>
      <p:bldP spid="63" grpId="0" animBg="1"/>
      <p:bldP spid="74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111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我对岗位的认知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01855" y="2225353"/>
            <a:ext cx="2988290" cy="2988290"/>
            <a:chOff x="4579122" y="2949253"/>
            <a:chExt cx="2988290" cy="2988290"/>
          </a:xfrm>
        </p:grpSpPr>
        <p:grpSp>
          <p:nvGrpSpPr>
            <p:cNvPr id="20" name="组合 19"/>
            <p:cNvGrpSpPr/>
            <p:nvPr/>
          </p:nvGrpSpPr>
          <p:grpSpPr>
            <a:xfrm>
              <a:off x="4579122" y="2949253"/>
              <a:ext cx="2988290" cy="2988290"/>
              <a:chOff x="4579122" y="2949253"/>
              <a:chExt cx="2988290" cy="298829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579122" y="2949253"/>
                <a:ext cx="2988290" cy="2988290"/>
                <a:chOff x="4625848" y="3110914"/>
                <a:chExt cx="2664968" cy="2664968"/>
              </a:xfrm>
            </p:grpSpPr>
            <p:sp>
              <p:nvSpPr>
                <p:cNvPr id="78" name="椭圆 77"/>
                <p:cNvSpPr/>
                <p:nvPr/>
              </p:nvSpPr>
              <p:spPr>
                <a:xfrm rot="5400000">
                  <a:off x="4984110" y="3469176"/>
                  <a:ext cx="1948444" cy="1948444"/>
                </a:xfrm>
                <a:prstGeom prst="ellipse">
                  <a:avLst/>
                </a:prstGeom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5400000" scaled="1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tx1">
                      <a:lumMod val="85000"/>
                      <a:lumOff val="15000"/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4625848" y="3110914"/>
                  <a:ext cx="2664968" cy="2664968"/>
                </a:xfrm>
                <a:prstGeom prst="ellipse">
                  <a:avLst/>
                </a:prstGeom>
                <a:ln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95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4629615" y="3289300"/>
                <a:ext cx="2887304" cy="2308196"/>
                <a:chOff x="4373880" y="3279062"/>
                <a:chExt cx="2849372" cy="2277872"/>
              </a:xfrm>
            </p:grpSpPr>
            <p:grpSp>
              <p:nvGrpSpPr>
                <p:cNvPr id="88" name="组合 87"/>
                <p:cNvGrpSpPr/>
                <p:nvPr/>
              </p:nvGrpSpPr>
              <p:grpSpPr>
                <a:xfrm>
                  <a:off x="6799580" y="5133262"/>
                  <a:ext cx="423672" cy="423672"/>
                  <a:chOff x="3262884" y="4202098"/>
                  <a:chExt cx="482600" cy="482600"/>
                </a:xfrm>
              </p:grpSpPr>
              <p:sp>
                <p:nvSpPr>
                  <p:cNvPr id="89" name="椭圆 88"/>
                  <p:cNvSpPr/>
                  <p:nvPr/>
                </p:nvSpPr>
                <p:spPr>
                  <a:xfrm>
                    <a:off x="3262884" y="42020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3384521" y="4335411"/>
                    <a:ext cx="239326" cy="215974"/>
                    <a:chOff x="5403758" y="4952008"/>
                    <a:chExt cx="276994" cy="276994"/>
                  </a:xfrm>
                  <a:solidFill>
                    <a:schemeClr val="bg1"/>
                  </a:solidFill>
                </p:grpSpPr>
                <p:sp>
                  <p:nvSpPr>
                    <p:cNvPr id="91" name="Freeform 22"/>
                    <p:cNvSpPr/>
                    <p:nvPr/>
                  </p:nvSpPr>
                  <p:spPr>
                    <a:xfrm>
                      <a:off x="5403758" y="4952008"/>
                      <a:ext cx="276994" cy="16180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178" y="12692"/>
                          </a:moveTo>
                          <a:lnTo>
                            <a:pt x="18178" y="4637"/>
                          </a:lnTo>
                          <a:lnTo>
                            <a:pt x="15826" y="4637"/>
                          </a:lnTo>
                          <a:lnTo>
                            <a:pt x="15826" y="8664"/>
                          </a:lnTo>
                          <a:lnTo>
                            <a:pt x="10764" y="0"/>
                          </a:lnTo>
                          <a:lnTo>
                            <a:pt x="10479" y="610"/>
                          </a:lnTo>
                          <a:lnTo>
                            <a:pt x="0" y="18427"/>
                          </a:lnTo>
                          <a:lnTo>
                            <a:pt x="1853" y="21600"/>
                          </a:lnTo>
                          <a:lnTo>
                            <a:pt x="10764" y="6102"/>
                          </a:lnTo>
                          <a:lnTo>
                            <a:pt x="19747" y="21356"/>
                          </a:lnTo>
                          <a:lnTo>
                            <a:pt x="21600" y="18427"/>
                          </a:lnTo>
                          <a:lnTo>
                            <a:pt x="18178" y="12692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2" name="Freeform 23"/>
                    <p:cNvSpPr/>
                    <p:nvPr/>
                  </p:nvSpPr>
                  <p:spPr>
                    <a:xfrm>
                      <a:off x="5446724" y="5027884"/>
                      <a:ext cx="190148" cy="20111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800" y="0"/>
                          </a:moveTo>
                          <a:lnTo>
                            <a:pt x="0" y="10211"/>
                          </a:lnTo>
                          <a:lnTo>
                            <a:pt x="0" y="21600"/>
                          </a:lnTo>
                          <a:lnTo>
                            <a:pt x="7165" y="21600"/>
                          </a:lnTo>
                          <a:lnTo>
                            <a:pt x="7165" y="12567"/>
                          </a:lnTo>
                          <a:lnTo>
                            <a:pt x="14538" y="12567"/>
                          </a:lnTo>
                          <a:lnTo>
                            <a:pt x="14538" y="21600"/>
                          </a:lnTo>
                          <a:lnTo>
                            <a:pt x="21600" y="21600"/>
                          </a:lnTo>
                          <a:lnTo>
                            <a:pt x="21600" y="10211"/>
                          </a:lnTo>
                          <a:lnTo>
                            <a:pt x="10800" y="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799580" y="3279062"/>
                  <a:ext cx="423672" cy="423672"/>
                  <a:chOff x="2831084" y="5167298"/>
                  <a:chExt cx="482600" cy="482600"/>
                </a:xfrm>
              </p:grpSpPr>
              <p:sp>
                <p:nvSpPr>
                  <p:cNvPr id="94" name="椭圆 93"/>
                  <p:cNvSpPr/>
                  <p:nvPr/>
                </p:nvSpPr>
                <p:spPr>
                  <a:xfrm>
                    <a:off x="2831084" y="51672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2961308" y="5311031"/>
                    <a:ext cx="222153" cy="195134"/>
                    <a:chOff x="7630000" y="1961761"/>
                    <a:chExt cx="658320" cy="578254"/>
                  </a:xfrm>
                  <a:solidFill>
                    <a:schemeClr val="bg1"/>
                  </a:solidFill>
                </p:grpSpPr>
                <p:sp>
                  <p:nvSpPr>
                    <p:cNvPr id="96" name="Freeform 58"/>
                    <p:cNvSpPr/>
                    <p:nvPr/>
                  </p:nvSpPr>
                  <p:spPr>
                    <a:xfrm>
                      <a:off x="7813007" y="2466303"/>
                      <a:ext cx="292305" cy="7371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9080" y="7920"/>
                          </a:moveTo>
                          <a:cubicBezTo>
                            <a:pt x="17460" y="7920"/>
                            <a:pt x="17460" y="7920"/>
                            <a:pt x="17460" y="7920"/>
                          </a:cubicBezTo>
                          <a:cubicBezTo>
                            <a:pt x="17460" y="0"/>
                            <a:pt x="17460" y="0"/>
                            <a:pt x="17460" y="0"/>
                          </a:cubicBezTo>
                          <a:cubicBezTo>
                            <a:pt x="4140" y="0"/>
                            <a:pt x="4140" y="0"/>
                            <a:pt x="4140" y="0"/>
                          </a:cubicBezTo>
                          <a:cubicBezTo>
                            <a:pt x="4140" y="7920"/>
                            <a:pt x="4140" y="7920"/>
                            <a:pt x="4140" y="7920"/>
                          </a:cubicBezTo>
                          <a:cubicBezTo>
                            <a:pt x="2520" y="7920"/>
                            <a:pt x="2520" y="7920"/>
                            <a:pt x="2520" y="7920"/>
                          </a:cubicBezTo>
                          <a:cubicBezTo>
                            <a:pt x="1080" y="7920"/>
                            <a:pt x="0" y="14400"/>
                            <a:pt x="0" y="21600"/>
                          </a:cubicBezTo>
                          <a:cubicBezTo>
                            <a:pt x="21600" y="21600"/>
                            <a:pt x="21600" y="21600"/>
                            <a:pt x="21600" y="21600"/>
                          </a:cubicBezTo>
                          <a:cubicBezTo>
                            <a:pt x="21600" y="14400"/>
                            <a:pt x="20520" y="7920"/>
                            <a:pt x="19080" y="792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" name="Freeform 59"/>
                    <p:cNvSpPr/>
                    <p:nvPr/>
                  </p:nvSpPr>
                  <p:spPr>
                    <a:xfrm>
                      <a:off x="7630000" y="1961761"/>
                      <a:ext cx="658320" cy="49056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080" y="0"/>
                          </a:moveTo>
                          <a:cubicBezTo>
                            <a:pt x="1520" y="0"/>
                            <a:pt x="1520" y="0"/>
                            <a:pt x="1520" y="0"/>
                          </a:cubicBezTo>
                          <a:cubicBezTo>
                            <a:pt x="720" y="0"/>
                            <a:pt x="0" y="967"/>
                            <a:pt x="0" y="2042"/>
                          </a:cubicBezTo>
                          <a:cubicBezTo>
                            <a:pt x="0" y="19666"/>
                            <a:pt x="0" y="19666"/>
                            <a:pt x="0" y="19666"/>
                          </a:cubicBezTo>
                          <a:cubicBezTo>
                            <a:pt x="0" y="20740"/>
                            <a:pt x="720" y="21600"/>
                            <a:pt x="1520" y="21600"/>
                          </a:cubicBezTo>
                          <a:cubicBezTo>
                            <a:pt x="20080" y="21600"/>
                            <a:pt x="20080" y="21600"/>
                            <a:pt x="20080" y="21600"/>
                          </a:cubicBezTo>
                          <a:cubicBezTo>
                            <a:pt x="20880" y="21600"/>
                            <a:pt x="21600" y="20740"/>
                            <a:pt x="21600" y="19666"/>
                          </a:cubicBezTo>
                          <a:cubicBezTo>
                            <a:pt x="21600" y="2042"/>
                            <a:pt x="21600" y="2042"/>
                            <a:pt x="21600" y="2042"/>
                          </a:cubicBezTo>
                          <a:cubicBezTo>
                            <a:pt x="21600" y="967"/>
                            <a:pt x="20880" y="0"/>
                            <a:pt x="20080" y="0"/>
                          </a:cubicBezTo>
                          <a:close/>
                          <a:moveTo>
                            <a:pt x="10800" y="19666"/>
                          </a:moveTo>
                          <a:cubicBezTo>
                            <a:pt x="10480" y="19666"/>
                            <a:pt x="10240" y="19343"/>
                            <a:pt x="10240" y="18913"/>
                          </a:cubicBezTo>
                          <a:cubicBezTo>
                            <a:pt x="10240" y="18484"/>
                            <a:pt x="10480" y="18161"/>
                            <a:pt x="10800" y="18161"/>
                          </a:cubicBezTo>
                          <a:cubicBezTo>
                            <a:pt x="11120" y="18161"/>
                            <a:pt x="11360" y="18484"/>
                            <a:pt x="11360" y="18913"/>
                          </a:cubicBezTo>
                          <a:cubicBezTo>
                            <a:pt x="11360" y="19343"/>
                            <a:pt x="11120" y="19666"/>
                            <a:pt x="10800" y="19666"/>
                          </a:cubicBezTo>
                          <a:close/>
                          <a:moveTo>
                            <a:pt x="20320" y="15690"/>
                          </a:moveTo>
                          <a:cubicBezTo>
                            <a:pt x="20320" y="15797"/>
                            <a:pt x="20240" y="15904"/>
                            <a:pt x="20160" y="15904"/>
                          </a:cubicBezTo>
                          <a:cubicBezTo>
                            <a:pt x="1440" y="15904"/>
                            <a:pt x="1440" y="15904"/>
                            <a:pt x="1440" y="15904"/>
                          </a:cubicBezTo>
                          <a:cubicBezTo>
                            <a:pt x="1360" y="15904"/>
                            <a:pt x="1280" y="15797"/>
                            <a:pt x="1280" y="15690"/>
                          </a:cubicBezTo>
                          <a:cubicBezTo>
                            <a:pt x="1280" y="2149"/>
                            <a:pt x="1280" y="2149"/>
                            <a:pt x="1280" y="2149"/>
                          </a:cubicBezTo>
                          <a:cubicBezTo>
                            <a:pt x="1280" y="2042"/>
                            <a:pt x="1360" y="1934"/>
                            <a:pt x="1440" y="1934"/>
                          </a:cubicBezTo>
                          <a:cubicBezTo>
                            <a:pt x="20160" y="1934"/>
                            <a:pt x="20160" y="1934"/>
                            <a:pt x="20160" y="1934"/>
                          </a:cubicBezTo>
                          <a:cubicBezTo>
                            <a:pt x="20240" y="1934"/>
                            <a:pt x="20320" y="2042"/>
                            <a:pt x="20320" y="2149"/>
                          </a:cubicBezTo>
                          <a:lnTo>
                            <a:pt x="20320" y="1569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" name="Freeform 60"/>
                    <p:cNvSpPr/>
                    <p:nvPr/>
                  </p:nvSpPr>
                  <p:spPr>
                    <a:xfrm>
                      <a:off x="7863747" y="2115037"/>
                      <a:ext cx="190825" cy="7812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060" h="18189" extrusionOk="0">
                          <a:moveTo>
                            <a:pt x="810" y="8526"/>
                          </a:moveTo>
                          <a:cubicBezTo>
                            <a:pt x="-270" y="10800"/>
                            <a:pt x="-270" y="14211"/>
                            <a:pt x="810" y="16484"/>
                          </a:cubicBezTo>
                          <a:cubicBezTo>
                            <a:pt x="1350" y="17621"/>
                            <a:pt x="1890" y="18190"/>
                            <a:pt x="2700" y="18190"/>
                          </a:cubicBezTo>
                          <a:cubicBezTo>
                            <a:pt x="3240" y="18190"/>
                            <a:pt x="4050" y="17621"/>
                            <a:pt x="4590" y="16484"/>
                          </a:cubicBezTo>
                          <a:cubicBezTo>
                            <a:pt x="7830" y="9663"/>
                            <a:pt x="13230" y="9663"/>
                            <a:pt x="16470" y="16484"/>
                          </a:cubicBezTo>
                          <a:cubicBezTo>
                            <a:pt x="17550" y="18758"/>
                            <a:pt x="19170" y="18758"/>
                            <a:pt x="20250" y="16484"/>
                          </a:cubicBezTo>
                          <a:cubicBezTo>
                            <a:pt x="21330" y="14211"/>
                            <a:pt x="21330" y="10800"/>
                            <a:pt x="20250" y="8526"/>
                          </a:cubicBezTo>
                          <a:cubicBezTo>
                            <a:pt x="14850" y="-2842"/>
                            <a:pt x="6210" y="-2842"/>
                            <a:pt x="810" y="8526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9" name="Freeform 61"/>
                    <p:cNvSpPr/>
                    <p:nvPr/>
                  </p:nvSpPr>
                  <p:spPr>
                    <a:xfrm>
                      <a:off x="7805283" y="2035472"/>
                      <a:ext cx="307754" cy="9985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62" h="21214" extrusionOk="0">
                          <a:moveTo>
                            <a:pt x="10631" y="0"/>
                          </a:moveTo>
                          <a:cubicBezTo>
                            <a:pt x="6750" y="0"/>
                            <a:pt x="3206" y="4114"/>
                            <a:pt x="506" y="12343"/>
                          </a:cubicBezTo>
                          <a:cubicBezTo>
                            <a:pt x="-169" y="14400"/>
                            <a:pt x="-169" y="18000"/>
                            <a:pt x="506" y="20057"/>
                          </a:cubicBezTo>
                          <a:cubicBezTo>
                            <a:pt x="1181" y="21600"/>
                            <a:pt x="2194" y="21600"/>
                            <a:pt x="2869" y="20057"/>
                          </a:cubicBezTo>
                          <a:cubicBezTo>
                            <a:pt x="4894" y="13371"/>
                            <a:pt x="7762" y="10286"/>
                            <a:pt x="10631" y="10286"/>
                          </a:cubicBezTo>
                          <a:cubicBezTo>
                            <a:pt x="13500" y="10286"/>
                            <a:pt x="16200" y="13371"/>
                            <a:pt x="18393" y="20057"/>
                          </a:cubicBezTo>
                          <a:cubicBezTo>
                            <a:pt x="18731" y="21086"/>
                            <a:pt x="19068" y="21086"/>
                            <a:pt x="19575" y="21086"/>
                          </a:cubicBezTo>
                          <a:cubicBezTo>
                            <a:pt x="19912" y="21086"/>
                            <a:pt x="20418" y="21086"/>
                            <a:pt x="20756" y="20057"/>
                          </a:cubicBezTo>
                          <a:cubicBezTo>
                            <a:pt x="21431" y="18000"/>
                            <a:pt x="21431" y="14400"/>
                            <a:pt x="20756" y="12343"/>
                          </a:cubicBezTo>
                          <a:cubicBezTo>
                            <a:pt x="18056" y="4114"/>
                            <a:pt x="14512" y="0"/>
                            <a:pt x="10631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0" name="Freeform 62"/>
                    <p:cNvSpPr/>
                    <p:nvPr/>
                  </p:nvSpPr>
                  <p:spPr>
                    <a:xfrm>
                      <a:off x="7923462" y="2206869"/>
                      <a:ext cx="76478" cy="7278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94" h="19636" extrusionOk="0">
                          <a:moveTo>
                            <a:pt x="2859" y="2945"/>
                          </a:moveTo>
                          <a:cubicBezTo>
                            <a:pt x="-953" y="6873"/>
                            <a:pt x="-953" y="12763"/>
                            <a:pt x="2859" y="16691"/>
                          </a:cubicBezTo>
                          <a:cubicBezTo>
                            <a:pt x="6671" y="20618"/>
                            <a:pt x="13023" y="20618"/>
                            <a:pt x="16835" y="16691"/>
                          </a:cubicBezTo>
                          <a:cubicBezTo>
                            <a:pt x="20647" y="12763"/>
                            <a:pt x="20647" y="6873"/>
                            <a:pt x="16835" y="2945"/>
                          </a:cubicBezTo>
                          <a:cubicBezTo>
                            <a:pt x="13023" y="-982"/>
                            <a:pt x="6671" y="-982"/>
                            <a:pt x="2859" y="2945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8" name="组合 107"/>
                <p:cNvGrpSpPr/>
                <p:nvPr/>
              </p:nvGrpSpPr>
              <p:grpSpPr>
                <a:xfrm>
                  <a:off x="4373880" y="3279062"/>
                  <a:ext cx="423672" cy="423672"/>
                  <a:chOff x="3262884" y="4202098"/>
                  <a:chExt cx="482600" cy="482600"/>
                </a:xfrm>
              </p:grpSpPr>
              <p:sp>
                <p:nvSpPr>
                  <p:cNvPr id="109" name="椭圆 108"/>
                  <p:cNvSpPr/>
                  <p:nvPr/>
                </p:nvSpPr>
                <p:spPr>
                  <a:xfrm>
                    <a:off x="3262884" y="42020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3384521" y="4335411"/>
                    <a:ext cx="239326" cy="215974"/>
                    <a:chOff x="5403758" y="4952008"/>
                    <a:chExt cx="276994" cy="276994"/>
                  </a:xfrm>
                  <a:solidFill>
                    <a:schemeClr val="bg1"/>
                  </a:solidFill>
                </p:grpSpPr>
                <p:sp>
                  <p:nvSpPr>
                    <p:cNvPr id="111" name="Freeform 22"/>
                    <p:cNvSpPr/>
                    <p:nvPr/>
                  </p:nvSpPr>
                  <p:spPr>
                    <a:xfrm>
                      <a:off x="5403758" y="4952008"/>
                      <a:ext cx="276994" cy="16180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178" y="12692"/>
                          </a:moveTo>
                          <a:lnTo>
                            <a:pt x="18178" y="4637"/>
                          </a:lnTo>
                          <a:lnTo>
                            <a:pt x="15826" y="4637"/>
                          </a:lnTo>
                          <a:lnTo>
                            <a:pt x="15826" y="8664"/>
                          </a:lnTo>
                          <a:lnTo>
                            <a:pt x="10764" y="0"/>
                          </a:lnTo>
                          <a:lnTo>
                            <a:pt x="10479" y="610"/>
                          </a:lnTo>
                          <a:lnTo>
                            <a:pt x="0" y="18427"/>
                          </a:lnTo>
                          <a:lnTo>
                            <a:pt x="1853" y="21600"/>
                          </a:lnTo>
                          <a:lnTo>
                            <a:pt x="10764" y="6102"/>
                          </a:lnTo>
                          <a:lnTo>
                            <a:pt x="19747" y="21356"/>
                          </a:lnTo>
                          <a:lnTo>
                            <a:pt x="21600" y="18427"/>
                          </a:lnTo>
                          <a:lnTo>
                            <a:pt x="18178" y="12692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2" name="Freeform 23"/>
                    <p:cNvSpPr/>
                    <p:nvPr/>
                  </p:nvSpPr>
                  <p:spPr>
                    <a:xfrm>
                      <a:off x="5446724" y="5027884"/>
                      <a:ext cx="190148" cy="20111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800" y="0"/>
                          </a:moveTo>
                          <a:lnTo>
                            <a:pt x="0" y="10211"/>
                          </a:lnTo>
                          <a:lnTo>
                            <a:pt x="0" y="21600"/>
                          </a:lnTo>
                          <a:lnTo>
                            <a:pt x="7165" y="21600"/>
                          </a:lnTo>
                          <a:lnTo>
                            <a:pt x="7165" y="12567"/>
                          </a:lnTo>
                          <a:lnTo>
                            <a:pt x="14538" y="12567"/>
                          </a:lnTo>
                          <a:lnTo>
                            <a:pt x="14538" y="21600"/>
                          </a:lnTo>
                          <a:lnTo>
                            <a:pt x="21600" y="21600"/>
                          </a:lnTo>
                          <a:lnTo>
                            <a:pt x="21600" y="10211"/>
                          </a:lnTo>
                          <a:lnTo>
                            <a:pt x="10800" y="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13" name="组合 112"/>
                <p:cNvGrpSpPr/>
                <p:nvPr/>
              </p:nvGrpSpPr>
              <p:grpSpPr>
                <a:xfrm>
                  <a:off x="4373880" y="5133262"/>
                  <a:ext cx="423672" cy="423672"/>
                  <a:chOff x="2831084" y="5167298"/>
                  <a:chExt cx="482600" cy="482600"/>
                </a:xfrm>
              </p:grpSpPr>
              <p:sp>
                <p:nvSpPr>
                  <p:cNvPr id="114" name="椭圆 113"/>
                  <p:cNvSpPr/>
                  <p:nvPr/>
                </p:nvSpPr>
                <p:spPr>
                  <a:xfrm>
                    <a:off x="2831084" y="5167298"/>
                    <a:ext cx="482600" cy="48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5400000" scaled="1"/>
                  </a:gra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tx1">
                        <a:lumMod val="85000"/>
                        <a:lumOff val="15000"/>
                        <a:alpha val="1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4400"/>
                    <a:endParaRPr lang="zh-CN" altLang="en-US" sz="1600" b="1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2961308" y="5311031"/>
                    <a:ext cx="222153" cy="195134"/>
                    <a:chOff x="7630000" y="1961761"/>
                    <a:chExt cx="658320" cy="578254"/>
                  </a:xfrm>
                  <a:solidFill>
                    <a:schemeClr val="bg1"/>
                  </a:solidFill>
                </p:grpSpPr>
                <p:sp>
                  <p:nvSpPr>
                    <p:cNvPr id="116" name="Freeform 58"/>
                    <p:cNvSpPr/>
                    <p:nvPr/>
                  </p:nvSpPr>
                  <p:spPr>
                    <a:xfrm>
                      <a:off x="7813007" y="2466303"/>
                      <a:ext cx="292305" cy="7371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9080" y="7920"/>
                          </a:moveTo>
                          <a:cubicBezTo>
                            <a:pt x="17460" y="7920"/>
                            <a:pt x="17460" y="7920"/>
                            <a:pt x="17460" y="7920"/>
                          </a:cubicBezTo>
                          <a:cubicBezTo>
                            <a:pt x="17460" y="0"/>
                            <a:pt x="17460" y="0"/>
                            <a:pt x="17460" y="0"/>
                          </a:cubicBezTo>
                          <a:cubicBezTo>
                            <a:pt x="4140" y="0"/>
                            <a:pt x="4140" y="0"/>
                            <a:pt x="4140" y="0"/>
                          </a:cubicBezTo>
                          <a:cubicBezTo>
                            <a:pt x="4140" y="7920"/>
                            <a:pt x="4140" y="7920"/>
                            <a:pt x="4140" y="7920"/>
                          </a:cubicBezTo>
                          <a:cubicBezTo>
                            <a:pt x="2520" y="7920"/>
                            <a:pt x="2520" y="7920"/>
                            <a:pt x="2520" y="7920"/>
                          </a:cubicBezTo>
                          <a:cubicBezTo>
                            <a:pt x="1080" y="7920"/>
                            <a:pt x="0" y="14400"/>
                            <a:pt x="0" y="21600"/>
                          </a:cubicBezTo>
                          <a:cubicBezTo>
                            <a:pt x="21600" y="21600"/>
                            <a:pt x="21600" y="21600"/>
                            <a:pt x="21600" y="21600"/>
                          </a:cubicBezTo>
                          <a:cubicBezTo>
                            <a:pt x="21600" y="14400"/>
                            <a:pt x="20520" y="7920"/>
                            <a:pt x="19080" y="792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7" name="Freeform 59"/>
                    <p:cNvSpPr/>
                    <p:nvPr/>
                  </p:nvSpPr>
                  <p:spPr>
                    <a:xfrm>
                      <a:off x="7630000" y="1961761"/>
                      <a:ext cx="658320" cy="49056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0080" y="0"/>
                          </a:moveTo>
                          <a:cubicBezTo>
                            <a:pt x="1520" y="0"/>
                            <a:pt x="1520" y="0"/>
                            <a:pt x="1520" y="0"/>
                          </a:cubicBezTo>
                          <a:cubicBezTo>
                            <a:pt x="720" y="0"/>
                            <a:pt x="0" y="967"/>
                            <a:pt x="0" y="2042"/>
                          </a:cubicBezTo>
                          <a:cubicBezTo>
                            <a:pt x="0" y="19666"/>
                            <a:pt x="0" y="19666"/>
                            <a:pt x="0" y="19666"/>
                          </a:cubicBezTo>
                          <a:cubicBezTo>
                            <a:pt x="0" y="20740"/>
                            <a:pt x="720" y="21600"/>
                            <a:pt x="1520" y="21600"/>
                          </a:cubicBezTo>
                          <a:cubicBezTo>
                            <a:pt x="20080" y="21600"/>
                            <a:pt x="20080" y="21600"/>
                            <a:pt x="20080" y="21600"/>
                          </a:cubicBezTo>
                          <a:cubicBezTo>
                            <a:pt x="20880" y="21600"/>
                            <a:pt x="21600" y="20740"/>
                            <a:pt x="21600" y="19666"/>
                          </a:cubicBezTo>
                          <a:cubicBezTo>
                            <a:pt x="21600" y="2042"/>
                            <a:pt x="21600" y="2042"/>
                            <a:pt x="21600" y="2042"/>
                          </a:cubicBezTo>
                          <a:cubicBezTo>
                            <a:pt x="21600" y="967"/>
                            <a:pt x="20880" y="0"/>
                            <a:pt x="20080" y="0"/>
                          </a:cubicBezTo>
                          <a:close/>
                          <a:moveTo>
                            <a:pt x="10800" y="19666"/>
                          </a:moveTo>
                          <a:cubicBezTo>
                            <a:pt x="10480" y="19666"/>
                            <a:pt x="10240" y="19343"/>
                            <a:pt x="10240" y="18913"/>
                          </a:cubicBezTo>
                          <a:cubicBezTo>
                            <a:pt x="10240" y="18484"/>
                            <a:pt x="10480" y="18161"/>
                            <a:pt x="10800" y="18161"/>
                          </a:cubicBezTo>
                          <a:cubicBezTo>
                            <a:pt x="11120" y="18161"/>
                            <a:pt x="11360" y="18484"/>
                            <a:pt x="11360" y="18913"/>
                          </a:cubicBezTo>
                          <a:cubicBezTo>
                            <a:pt x="11360" y="19343"/>
                            <a:pt x="11120" y="19666"/>
                            <a:pt x="10800" y="19666"/>
                          </a:cubicBezTo>
                          <a:close/>
                          <a:moveTo>
                            <a:pt x="20320" y="15690"/>
                          </a:moveTo>
                          <a:cubicBezTo>
                            <a:pt x="20320" y="15797"/>
                            <a:pt x="20240" y="15904"/>
                            <a:pt x="20160" y="15904"/>
                          </a:cubicBezTo>
                          <a:cubicBezTo>
                            <a:pt x="1440" y="15904"/>
                            <a:pt x="1440" y="15904"/>
                            <a:pt x="1440" y="15904"/>
                          </a:cubicBezTo>
                          <a:cubicBezTo>
                            <a:pt x="1360" y="15904"/>
                            <a:pt x="1280" y="15797"/>
                            <a:pt x="1280" y="15690"/>
                          </a:cubicBezTo>
                          <a:cubicBezTo>
                            <a:pt x="1280" y="2149"/>
                            <a:pt x="1280" y="2149"/>
                            <a:pt x="1280" y="2149"/>
                          </a:cubicBezTo>
                          <a:cubicBezTo>
                            <a:pt x="1280" y="2042"/>
                            <a:pt x="1360" y="1934"/>
                            <a:pt x="1440" y="1934"/>
                          </a:cubicBezTo>
                          <a:cubicBezTo>
                            <a:pt x="20160" y="1934"/>
                            <a:pt x="20160" y="1934"/>
                            <a:pt x="20160" y="1934"/>
                          </a:cubicBezTo>
                          <a:cubicBezTo>
                            <a:pt x="20240" y="1934"/>
                            <a:pt x="20320" y="2042"/>
                            <a:pt x="20320" y="2149"/>
                          </a:cubicBezTo>
                          <a:lnTo>
                            <a:pt x="20320" y="15690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8" name="Freeform 60"/>
                    <p:cNvSpPr/>
                    <p:nvPr/>
                  </p:nvSpPr>
                  <p:spPr>
                    <a:xfrm>
                      <a:off x="7863747" y="2115037"/>
                      <a:ext cx="190825" cy="7812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060" h="18189" extrusionOk="0">
                          <a:moveTo>
                            <a:pt x="810" y="8526"/>
                          </a:moveTo>
                          <a:cubicBezTo>
                            <a:pt x="-270" y="10800"/>
                            <a:pt x="-270" y="14211"/>
                            <a:pt x="810" y="16484"/>
                          </a:cubicBezTo>
                          <a:cubicBezTo>
                            <a:pt x="1350" y="17621"/>
                            <a:pt x="1890" y="18190"/>
                            <a:pt x="2700" y="18190"/>
                          </a:cubicBezTo>
                          <a:cubicBezTo>
                            <a:pt x="3240" y="18190"/>
                            <a:pt x="4050" y="17621"/>
                            <a:pt x="4590" y="16484"/>
                          </a:cubicBezTo>
                          <a:cubicBezTo>
                            <a:pt x="7830" y="9663"/>
                            <a:pt x="13230" y="9663"/>
                            <a:pt x="16470" y="16484"/>
                          </a:cubicBezTo>
                          <a:cubicBezTo>
                            <a:pt x="17550" y="18758"/>
                            <a:pt x="19170" y="18758"/>
                            <a:pt x="20250" y="16484"/>
                          </a:cubicBezTo>
                          <a:cubicBezTo>
                            <a:pt x="21330" y="14211"/>
                            <a:pt x="21330" y="10800"/>
                            <a:pt x="20250" y="8526"/>
                          </a:cubicBezTo>
                          <a:cubicBezTo>
                            <a:pt x="14850" y="-2842"/>
                            <a:pt x="6210" y="-2842"/>
                            <a:pt x="810" y="8526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9" name="Freeform 61"/>
                    <p:cNvSpPr/>
                    <p:nvPr/>
                  </p:nvSpPr>
                  <p:spPr>
                    <a:xfrm>
                      <a:off x="7805283" y="2035472"/>
                      <a:ext cx="307754" cy="9985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62" h="21214" extrusionOk="0">
                          <a:moveTo>
                            <a:pt x="10631" y="0"/>
                          </a:moveTo>
                          <a:cubicBezTo>
                            <a:pt x="6750" y="0"/>
                            <a:pt x="3206" y="4114"/>
                            <a:pt x="506" y="12343"/>
                          </a:cubicBezTo>
                          <a:cubicBezTo>
                            <a:pt x="-169" y="14400"/>
                            <a:pt x="-169" y="18000"/>
                            <a:pt x="506" y="20057"/>
                          </a:cubicBezTo>
                          <a:cubicBezTo>
                            <a:pt x="1181" y="21600"/>
                            <a:pt x="2194" y="21600"/>
                            <a:pt x="2869" y="20057"/>
                          </a:cubicBezTo>
                          <a:cubicBezTo>
                            <a:pt x="4894" y="13371"/>
                            <a:pt x="7762" y="10286"/>
                            <a:pt x="10631" y="10286"/>
                          </a:cubicBezTo>
                          <a:cubicBezTo>
                            <a:pt x="13500" y="10286"/>
                            <a:pt x="16200" y="13371"/>
                            <a:pt x="18393" y="20057"/>
                          </a:cubicBezTo>
                          <a:cubicBezTo>
                            <a:pt x="18731" y="21086"/>
                            <a:pt x="19068" y="21086"/>
                            <a:pt x="19575" y="21086"/>
                          </a:cubicBezTo>
                          <a:cubicBezTo>
                            <a:pt x="19912" y="21086"/>
                            <a:pt x="20418" y="21086"/>
                            <a:pt x="20756" y="20057"/>
                          </a:cubicBezTo>
                          <a:cubicBezTo>
                            <a:pt x="21431" y="18000"/>
                            <a:pt x="21431" y="14400"/>
                            <a:pt x="20756" y="12343"/>
                          </a:cubicBezTo>
                          <a:cubicBezTo>
                            <a:pt x="18056" y="4114"/>
                            <a:pt x="14512" y="0"/>
                            <a:pt x="10631" y="0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0" name="Freeform 62"/>
                    <p:cNvSpPr/>
                    <p:nvPr/>
                  </p:nvSpPr>
                  <p:spPr>
                    <a:xfrm>
                      <a:off x="7923462" y="2206869"/>
                      <a:ext cx="76478" cy="7278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94" h="19636" extrusionOk="0">
                          <a:moveTo>
                            <a:pt x="2859" y="2945"/>
                          </a:moveTo>
                          <a:cubicBezTo>
                            <a:pt x="-953" y="6873"/>
                            <a:pt x="-953" y="12763"/>
                            <a:pt x="2859" y="16691"/>
                          </a:cubicBezTo>
                          <a:cubicBezTo>
                            <a:pt x="6671" y="20618"/>
                            <a:pt x="13023" y="20618"/>
                            <a:pt x="16835" y="16691"/>
                          </a:cubicBezTo>
                          <a:cubicBezTo>
                            <a:pt x="20647" y="12763"/>
                            <a:pt x="20647" y="6873"/>
                            <a:pt x="16835" y="2945"/>
                          </a:cubicBezTo>
                          <a:cubicBezTo>
                            <a:pt x="13023" y="-982"/>
                            <a:pt x="6671" y="-982"/>
                            <a:pt x="2859" y="2945"/>
                          </a:cubicBezTo>
                          <a:close/>
                        </a:path>
                      </a:pathLst>
                    </a:custGeom>
                    <a:grp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20" tIns="45720" rIns="45720" bIns="45720" numCol="1" anchor="t">
                      <a:noAutofit/>
                    </a:bodyPr>
                    <a:lstStyle/>
                    <a:p>
                      <a:endParaRPr sz="900">
                        <a:latin typeface="Arial" panose="020B0604020202020204" pitchFamily="34" charset="0"/>
                        <a:ea typeface="微软雅黑" panose="020B050302020402020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22" name="文本框 30"/>
            <p:cNvSpPr txBox="1"/>
            <p:nvPr/>
          </p:nvSpPr>
          <p:spPr>
            <a:xfrm>
              <a:off x="5454859" y="3904789"/>
              <a:ext cx="12368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岗位</a:t>
              </a:r>
              <a:endParaRPr lang="en-US" altLang="zh-CN" sz="32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认知</a:t>
              </a:r>
              <a:endParaRPr lang="zh-CN" altLang="en-US" sz="32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66169" y="1792243"/>
            <a:ext cx="3087363" cy="2138571"/>
            <a:chOff x="557537" y="3176543"/>
            <a:chExt cx="3087363" cy="2138571"/>
          </a:xfrm>
        </p:grpSpPr>
        <p:sp>
          <p:nvSpPr>
            <p:cNvPr id="123" name="矩形 122"/>
            <p:cNvSpPr/>
            <p:nvPr/>
          </p:nvSpPr>
          <p:spPr>
            <a:xfrm>
              <a:off x="557537" y="3608234"/>
              <a:ext cx="3087363" cy="1706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在学习和测试的过程中，并不是我以为，而是要根据系统业务是如何实现开展的，遵循数据业务一致的原则，更要去不断地学习，才能更好的融入到工作中去。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065537" y="3176543"/>
              <a:ext cx="2579363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改变自身思维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066169" y="4040143"/>
            <a:ext cx="3087363" cy="1783151"/>
            <a:chOff x="557537" y="3176543"/>
            <a:chExt cx="3087363" cy="1783151"/>
          </a:xfrm>
        </p:grpSpPr>
        <p:sp>
          <p:nvSpPr>
            <p:cNvPr id="129" name="矩形 128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在这三个月的工作中，我参与了一些集体完成的工作，在这个过程中强化了我的团队意识，这是我从中学到的最珍贵也是最重要的东西。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65537" y="3176543"/>
              <a:ext cx="25793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重视团队合作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8038468" y="1792243"/>
            <a:ext cx="3087364" cy="1783151"/>
            <a:chOff x="557536" y="3176543"/>
            <a:chExt cx="3087364" cy="1783151"/>
          </a:xfrm>
        </p:grpSpPr>
        <p:sp>
          <p:nvSpPr>
            <p:cNvPr id="132" name="矩形 131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工作中的每一步都要精准细致，冷静分析，时刻提醒自己工作中要精准细致，经过这半年来的培养和锻炼真正做到精准细致我还差的远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557536" y="3176543"/>
              <a:ext cx="25793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工作要精益求精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038468" y="4040143"/>
            <a:ext cx="3087364" cy="1783151"/>
            <a:chOff x="557536" y="3176543"/>
            <a:chExt cx="3087364" cy="1783151"/>
          </a:xfrm>
        </p:grpSpPr>
        <p:sp>
          <p:nvSpPr>
            <p:cNvPr id="135" name="矩形 134"/>
            <p:cNvSpPr/>
            <p:nvPr/>
          </p:nvSpPr>
          <p:spPr>
            <a:xfrm>
              <a:off x="557537" y="3608234"/>
              <a:ext cx="3087363" cy="13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工作中要注重沟通和交流，这样既可以提高工作效率又可以提高工作质量，对于这一点我深有体会，并会在今后的工作中更加重视。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57536" y="3176543"/>
              <a:ext cx="2579363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方正神乐体_YS" panose="02010600010101010101" charset="-128"/>
                  <a:sym typeface="Arial" panose="020B0604020202020204" pitchFamily="34" charset="0"/>
                </a:rPr>
                <a:t>注重沟通和交流</a:t>
              </a:r>
              <a:endParaRPr lang="zh-CN" altLang="en-US" sz="20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03.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实习期间的不足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0" y="3717131"/>
            <a:ext cx="12192000" cy="3140869"/>
          </a:xfrm>
          <a:custGeom>
            <a:avLst/>
            <a:gdLst>
              <a:gd name="connsiteX0" fmla="*/ 11018359 w 12192000"/>
              <a:gd name="connsiteY0" fmla="*/ 3 h 1892300"/>
              <a:gd name="connsiteX1" fmla="*/ 12179524 w 12192000"/>
              <a:gd name="connsiteY1" fmla="*/ 125383 h 1892300"/>
              <a:gd name="connsiteX2" fmla="*/ 12192000 w 12192000"/>
              <a:gd name="connsiteY2" fmla="*/ 128149 h 1892300"/>
              <a:gd name="connsiteX3" fmla="*/ 12192000 w 12192000"/>
              <a:gd name="connsiteY3" fmla="*/ 1892300 h 1892300"/>
              <a:gd name="connsiteX4" fmla="*/ 0 w 12192000"/>
              <a:gd name="connsiteY4" fmla="*/ 1892300 h 1892300"/>
              <a:gd name="connsiteX5" fmla="*/ 0 w 12192000"/>
              <a:gd name="connsiteY5" fmla="*/ 279534 h 1892300"/>
              <a:gd name="connsiteX6" fmla="*/ 224972 w 12192000"/>
              <a:gd name="connsiteY6" fmla="*/ 238873 h 1892300"/>
              <a:gd name="connsiteX7" fmla="*/ 1742837 w 12192000"/>
              <a:gd name="connsiteY7" fmla="*/ 122614 h 1892300"/>
              <a:gd name="connsiteX8" fmla="*/ 6297137 w 12192000"/>
              <a:gd name="connsiteY8" fmla="*/ 607054 h 1892300"/>
              <a:gd name="connsiteX9" fmla="*/ 10808335 w 12192000"/>
              <a:gd name="connsiteY9" fmla="*/ 3976 h 1892300"/>
              <a:gd name="connsiteX10" fmla="*/ 11018359 w 12192000"/>
              <a:gd name="connsiteY10" fmla="*/ 3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892300">
                <a:moveTo>
                  <a:pt x="11018359" y="3"/>
                </a:moveTo>
                <a:cubicBezTo>
                  <a:pt x="11464444" y="495"/>
                  <a:pt x="11852141" y="57755"/>
                  <a:pt x="12179524" y="125383"/>
                </a:cubicBezTo>
                <a:lnTo>
                  <a:pt x="12192000" y="128149"/>
                </a:lnTo>
                <a:lnTo>
                  <a:pt x="12192000" y="1892300"/>
                </a:lnTo>
                <a:lnTo>
                  <a:pt x="0" y="1892300"/>
                </a:lnTo>
                <a:lnTo>
                  <a:pt x="0" y="279534"/>
                </a:lnTo>
                <a:lnTo>
                  <a:pt x="224972" y="238873"/>
                </a:lnTo>
                <a:cubicBezTo>
                  <a:pt x="668531" y="165397"/>
                  <a:pt x="1160306" y="118752"/>
                  <a:pt x="1742837" y="122614"/>
                </a:cubicBezTo>
                <a:cubicBezTo>
                  <a:pt x="2985572" y="130853"/>
                  <a:pt x="4786220" y="626827"/>
                  <a:pt x="6297137" y="607054"/>
                </a:cubicBezTo>
                <a:cubicBezTo>
                  <a:pt x="7808053" y="587281"/>
                  <a:pt x="9666168" y="48465"/>
                  <a:pt x="10808335" y="3976"/>
                </a:cubicBezTo>
                <a:cubicBezTo>
                  <a:pt x="10879720" y="1195"/>
                  <a:pt x="10949731" y="-73"/>
                  <a:pt x="11018359" y="3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实习期间的不足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2" name="矩形: 圆角 71"/>
          <p:cNvSpPr/>
          <p:nvPr/>
        </p:nvSpPr>
        <p:spPr>
          <a:xfrm>
            <a:off x="830520" y="17901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57298" y="29258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对于业务知识理解不到位，需要加深了解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79276" y="22800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业务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20262" y="27940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/>
          <p:cNvSpPr/>
          <p:nvPr/>
        </p:nvSpPr>
        <p:spPr>
          <a:xfrm>
            <a:off x="1639250" y="15724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-01-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3507839" y="23489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734617" y="34846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能够主动的学习业务，但是有时抓不住重点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56595" y="28388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核心点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697581" y="33528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/>
          <p:cNvSpPr/>
          <p:nvPr/>
        </p:nvSpPr>
        <p:spPr>
          <a:xfrm>
            <a:off x="4316569" y="21312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-02-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6185158" y="17901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11936" y="2925881"/>
            <a:ext cx="203252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测试方案撰写能力有待提高，核心点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33914" y="22800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测试方案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374900" y="27940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/>
        </p:nvSpPr>
        <p:spPr>
          <a:xfrm>
            <a:off x="6993888" y="15724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-03-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8862478" y="2348992"/>
            <a:ext cx="2499003" cy="3454908"/>
          </a:xfrm>
          <a:prstGeom prst="roundRect">
            <a:avLst>
              <a:gd name="adj" fmla="val 5404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089256" y="3484681"/>
            <a:ext cx="2032520" cy="19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如果每天都回过头来思考一下自己工作的得与失，我相信会成长的更快，在以后的工作中，需将此项作为重点目标来提高自己。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911234" y="2838808"/>
            <a:ext cx="23021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举一反三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9052220" y="3352800"/>
            <a:ext cx="2083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/>
          <p:cNvSpPr/>
          <p:nvPr/>
        </p:nvSpPr>
        <p:spPr>
          <a:xfrm>
            <a:off x="9671208" y="2131215"/>
            <a:ext cx="881543" cy="459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</a:rPr>
              <a:t>-04-</a:t>
            </a:r>
            <a:endParaRPr lang="zh-CN" altLang="en-US" sz="1600" b="1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64" grpId="0" animBg="1"/>
      <p:bldP spid="72" grpId="0" animBg="1"/>
      <p:bldP spid="76" grpId="0"/>
      <p:bldP spid="77" grpId="0"/>
      <p:bldP spid="47" grpId="0" animBg="1"/>
      <p:bldP spid="45" grpId="0" animBg="1"/>
      <p:bldP spid="46" grpId="0"/>
      <p:bldP spid="49" grpId="0"/>
      <p:bldP spid="51" grpId="0" animBg="1"/>
      <p:bldP spid="53" grpId="0" animBg="1"/>
      <p:bldP spid="54" grpId="0"/>
      <p:bldP spid="55" grpId="0"/>
      <p:bldP spid="57" grpId="0" animBg="1"/>
      <p:bldP spid="59" grpId="0" animBg="1"/>
      <p:bldP spid="60" grpId="0"/>
      <p:bldP spid="61" grpId="0"/>
      <p:bldP spid="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04.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今后的工作计划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今后的工作计划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3516" y="2717214"/>
            <a:ext cx="2664968" cy="2664968"/>
            <a:chOff x="775716" y="3326814"/>
            <a:chExt cx="2664968" cy="2664968"/>
          </a:xfrm>
        </p:grpSpPr>
        <p:sp>
          <p:nvSpPr>
            <p:cNvPr id="74" name="椭圆 73"/>
            <p:cNvSpPr/>
            <p:nvPr/>
          </p:nvSpPr>
          <p:spPr>
            <a:xfrm rot="5400000">
              <a:off x="1133978" y="3709460"/>
              <a:ext cx="1948444" cy="1948444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75716" y="3326814"/>
              <a:ext cx="2664968" cy="2664968"/>
            </a:xfrm>
            <a:prstGeom prst="ellipse">
              <a:avLst/>
            </a:prstGeom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04" name="文本框 30"/>
            <p:cNvSpPr txBox="1"/>
            <p:nvPr/>
          </p:nvSpPr>
          <p:spPr>
            <a:xfrm>
              <a:off x="1194816" y="4156249"/>
              <a:ext cx="180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未来的</a:t>
              </a:r>
              <a:endParaRPr lang="zh-CN" altLang="en-US" sz="28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工作计划</a:t>
              </a:r>
              <a:endParaRPr lang="zh-CN" altLang="en-US" sz="2800" dirty="0">
                <a:solidFill>
                  <a:schemeClr val="bg1"/>
                </a:soli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1527564" y="230738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提高个人业务水平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6" name="矩形: 圆角 105"/>
          <p:cNvSpPr/>
          <p:nvPr/>
        </p:nvSpPr>
        <p:spPr>
          <a:xfrm>
            <a:off x="8372340" y="230738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增强专业知识技能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1" name="任意多边形: 形状 110"/>
          <p:cNvSpPr/>
          <p:nvPr/>
        </p:nvSpPr>
        <p:spPr>
          <a:xfrm>
            <a:off x="0" y="5522976"/>
            <a:ext cx="12192000" cy="1335024"/>
          </a:xfrm>
          <a:custGeom>
            <a:avLst/>
            <a:gdLst>
              <a:gd name="connsiteX0" fmla="*/ 12192000 w 12192000"/>
              <a:gd name="connsiteY0" fmla="*/ 0 h 1491883"/>
              <a:gd name="connsiteX1" fmla="*/ 12192000 w 12192000"/>
              <a:gd name="connsiteY1" fmla="*/ 1491883 h 1491883"/>
              <a:gd name="connsiteX2" fmla="*/ 0 w 12192000"/>
              <a:gd name="connsiteY2" fmla="*/ 1491883 h 1491883"/>
              <a:gd name="connsiteX3" fmla="*/ 0 w 12192000"/>
              <a:gd name="connsiteY3" fmla="*/ 713470 h 1491883"/>
              <a:gd name="connsiteX4" fmla="*/ 67481 w 12192000"/>
              <a:gd name="connsiteY4" fmla="*/ 672993 h 1491883"/>
              <a:gd name="connsiteX5" fmla="*/ 1193800 w 12192000"/>
              <a:gd name="connsiteY5" fmla="*/ 310783 h 1491883"/>
              <a:gd name="connsiteX6" fmla="*/ 3733800 w 12192000"/>
              <a:gd name="connsiteY6" fmla="*/ 996583 h 1491883"/>
              <a:gd name="connsiteX7" fmla="*/ 6692900 w 12192000"/>
              <a:gd name="connsiteY7" fmla="*/ 209183 h 1491883"/>
              <a:gd name="connsiteX8" fmla="*/ 9474200 w 12192000"/>
              <a:gd name="connsiteY8" fmla="*/ 742583 h 1491883"/>
              <a:gd name="connsiteX9" fmla="*/ 12176881 w 12192000"/>
              <a:gd name="connsiteY9" fmla="*/ 3689 h 14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491883">
                <a:moveTo>
                  <a:pt x="12192000" y="0"/>
                </a:moveTo>
                <a:lnTo>
                  <a:pt x="12192000" y="1491883"/>
                </a:lnTo>
                <a:lnTo>
                  <a:pt x="0" y="1491883"/>
                </a:lnTo>
                <a:lnTo>
                  <a:pt x="0" y="713470"/>
                </a:lnTo>
                <a:lnTo>
                  <a:pt x="67481" y="672993"/>
                </a:lnTo>
                <a:cubicBezTo>
                  <a:pt x="369127" y="497480"/>
                  <a:pt x="767821" y="302846"/>
                  <a:pt x="1193800" y="310783"/>
                </a:cubicBezTo>
                <a:cubicBezTo>
                  <a:pt x="1875367" y="323483"/>
                  <a:pt x="2817283" y="1013516"/>
                  <a:pt x="3733800" y="996583"/>
                </a:cubicBezTo>
                <a:cubicBezTo>
                  <a:pt x="4650317" y="979650"/>
                  <a:pt x="5736167" y="251516"/>
                  <a:pt x="6692900" y="209183"/>
                </a:cubicBezTo>
                <a:cubicBezTo>
                  <a:pt x="7649633" y="166850"/>
                  <a:pt x="8521700" y="784916"/>
                  <a:pt x="9474200" y="742583"/>
                </a:cubicBezTo>
                <a:cubicBezTo>
                  <a:pt x="10307638" y="705542"/>
                  <a:pt x="11544598" y="174225"/>
                  <a:pt x="12176881" y="3689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/>
          <p:cNvSpPr/>
          <p:nvPr/>
        </p:nvSpPr>
        <p:spPr>
          <a:xfrm flipH="1">
            <a:off x="0" y="5522976"/>
            <a:ext cx="12192000" cy="1335024"/>
          </a:xfrm>
          <a:custGeom>
            <a:avLst/>
            <a:gdLst>
              <a:gd name="connsiteX0" fmla="*/ 12192000 w 12192000"/>
              <a:gd name="connsiteY0" fmla="*/ 0 h 1491883"/>
              <a:gd name="connsiteX1" fmla="*/ 12192000 w 12192000"/>
              <a:gd name="connsiteY1" fmla="*/ 1491883 h 1491883"/>
              <a:gd name="connsiteX2" fmla="*/ 0 w 12192000"/>
              <a:gd name="connsiteY2" fmla="*/ 1491883 h 1491883"/>
              <a:gd name="connsiteX3" fmla="*/ 0 w 12192000"/>
              <a:gd name="connsiteY3" fmla="*/ 713470 h 1491883"/>
              <a:gd name="connsiteX4" fmla="*/ 67481 w 12192000"/>
              <a:gd name="connsiteY4" fmla="*/ 672993 h 1491883"/>
              <a:gd name="connsiteX5" fmla="*/ 1193800 w 12192000"/>
              <a:gd name="connsiteY5" fmla="*/ 310783 h 1491883"/>
              <a:gd name="connsiteX6" fmla="*/ 3733800 w 12192000"/>
              <a:gd name="connsiteY6" fmla="*/ 996583 h 1491883"/>
              <a:gd name="connsiteX7" fmla="*/ 6692900 w 12192000"/>
              <a:gd name="connsiteY7" fmla="*/ 209183 h 1491883"/>
              <a:gd name="connsiteX8" fmla="*/ 9474200 w 12192000"/>
              <a:gd name="connsiteY8" fmla="*/ 742583 h 1491883"/>
              <a:gd name="connsiteX9" fmla="*/ 12176881 w 12192000"/>
              <a:gd name="connsiteY9" fmla="*/ 3689 h 14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491883">
                <a:moveTo>
                  <a:pt x="12192000" y="0"/>
                </a:moveTo>
                <a:lnTo>
                  <a:pt x="12192000" y="1491883"/>
                </a:lnTo>
                <a:lnTo>
                  <a:pt x="0" y="1491883"/>
                </a:lnTo>
                <a:lnTo>
                  <a:pt x="0" y="713470"/>
                </a:lnTo>
                <a:lnTo>
                  <a:pt x="67481" y="672993"/>
                </a:lnTo>
                <a:cubicBezTo>
                  <a:pt x="369127" y="497480"/>
                  <a:pt x="767821" y="302846"/>
                  <a:pt x="1193800" y="310783"/>
                </a:cubicBezTo>
                <a:cubicBezTo>
                  <a:pt x="1875367" y="323483"/>
                  <a:pt x="2817283" y="1013516"/>
                  <a:pt x="3733800" y="996583"/>
                </a:cubicBezTo>
                <a:cubicBezTo>
                  <a:pt x="4650317" y="979650"/>
                  <a:pt x="5736167" y="251516"/>
                  <a:pt x="6692900" y="209183"/>
                </a:cubicBezTo>
                <a:cubicBezTo>
                  <a:pt x="7649633" y="166850"/>
                  <a:pt x="8521700" y="784916"/>
                  <a:pt x="9474200" y="742583"/>
                </a:cubicBezTo>
                <a:cubicBezTo>
                  <a:pt x="10307638" y="705542"/>
                  <a:pt x="11544598" y="174225"/>
                  <a:pt x="12176881" y="3689"/>
                </a:cubicBezTo>
                <a:close/>
              </a:path>
            </a:pathLst>
          </a:custGeom>
          <a:gradFill flip="none" rotWithShape="1">
            <a:gsLst>
              <a:gs pos="0">
                <a:srgbClr val="57CAB3">
                  <a:alpha val="20000"/>
                </a:srgbClr>
              </a:gs>
              <a:gs pos="100000">
                <a:srgbClr val="57CAB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圆角 15"/>
          <p:cNvSpPr/>
          <p:nvPr/>
        </p:nvSpPr>
        <p:spPr>
          <a:xfrm>
            <a:off x="1526929" y="332592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测试方案撰写能力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: 圆角 15"/>
          <p:cNvSpPr/>
          <p:nvPr/>
        </p:nvSpPr>
        <p:spPr>
          <a:xfrm>
            <a:off x="1526929" y="434446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自动化的研究学习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矩形: 圆角 105"/>
          <p:cNvSpPr/>
          <p:nvPr/>
        </p:nvSpPr>
        <p:spPr>
          <a:xfrm>
            <a:off x="8372975" y="332592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结算业务横向发展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矩形: 圆角 105"/>
          <p:cNvSpPr/>
          <p:nvPr/>
        </p:nvSpPr>
        <p:spPr>
          <a:xfrm>
            <a:off x="8372975" y="4344461"/>
            <a:ext cx="2292096" cy="557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支撑业务流的水平</a:t>
            </a:r>
            <a:endParaRPr lang="zh-CN" altLang="en-US" sz="1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16" grpId="0" animBg="1"/>
      <p:bldP spid="106" grpId="0" animBg="1"/>
      <p:bldP spid="111" grpId="0" animBg="1"/>
      <p:bldP spid="112" grpId="0" animBg="1"/>
      <p:bldP spid="9" grpId="0" bldLvl="0" animBg="1"/>
      <p:bldP spid="11" grpId="0" bldLvl="0" animBg="1"/>
      <p:bldP spid="15" grpId="0" bldLvl="0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前 言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INTRODUCTION</a:t>
              </a:r>
              <a:endPara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67406" y="3624612"/>
            <a:ext cx="32509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903224" y="860618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三月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1484" y="1496930"/>
            <a:ext cx="6210542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一晃眼，距离入职已经有三个月了，在这三个月里，通过对业务的了解熟悉与使用，我从中也学习到了很多的东西。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学习业务的同时，首先需要感谢海鹏姐在工作中对我的指导，在学习的过程中，会跟我说一些我们业务适用的场景范围，再通过自身去实践了解系统的具体功能实现，也要感谢素雅、家舒还有雅迪，在我遇到困难时给予的帮助，帮助我对业务这块知识的加深与巩固。在这三个月的时间里，在这样一个平台中，给予了我体现自我、提高自我的一个机会，也让我看到了同事们踏实认真的工作态度，这让我更加的警惕自己，要把工作做好做细，尽量不去犯一些简单的错误。在工作的过程中，也存在一些细节做的不够好，经过海鹏姐的指导，都会去积极改正，避免再次犯错。在工作的这段时间，我很喜欢这里，大家工作的氛围很不错，在同事的身上，我也学习到很多东西，并且很愿意把这里当作锻炼自己的平台，和公司共同发展，做出自己最大的贡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903251" y="1879600"/>
            <a:ext cx="3909998" cy="3909998"/>
            <a:chOff x="4684803" y="3169869"/>
            <a:chExt cx="2547058" cy="2547058"/>
          </a:xfrm>
        </p:grpSpPr>
        <p:sp>
          <p:nvSpPr>
            <p:cNvPr id="67" name="椭圆 66"/>
            <p:cNvSpPr/>
            <p:nvPr/>
          </p:nvSpPr>
          <p:spPr>
            <a:xfrm rot="5400000">
              <a:off x="4984110" y="3469176"/>
              <a:ext cx="1948444" cy="1948444"/>
            </a:xfrm>
            <a:prstGeom prst="ellipse">
              <a:avLst/>
            </a:prstGeom>
            <a:gradFill>
              <a:gsLst>
                <a:gs pos="0">
                  <a:srgbClr val="68D7CB"/>
                </a:gs>
                <a:gs pos="70000">
                  <a:srgbClr val="57CAB3"/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4684803" y="3169869"/>
              <a:ext cx="2547058" cy="2547058"/>
            </a:xfrm>
            <a:prstGeom prst="ellipse">
              <a:avLst/>
            </a:prstGeom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7690379" y="2666728"/>
            <a:ext cx="2335742" cy="2335742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28" grpId="0"/>
      <p:bldP spid="29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椭圆 13"/>
          <p:cNvSpPr/>
          <p:nvPr/>
        </p:nvSpPr>
        <p:spPr>
          <a:xfrm>
            <a:off x="4142347" y="-582990"/>
            <a:ext cx="471895" cy="471895"/>
          </a:xfrm>
          <a:prstGeom prst="ellipse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0" descr="7b0a20202020227461726765744d6f64756c65223a202270726f636573734f6e6c696e65466f6e7473220a7d0a"/>
          <p:cNvSpPr txBox="1"/>
          <p:nvPr/>
        </p:nvSpPr>
        <p:spPr>
          <a:xfrm>
            <a:off x="3104515" y="3228975"/>
            <a:ext cx="5680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THANK YOU</a:t>
            </a:r>
            <a:endParaRPr lang="en-US" altLang="zh-CN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  <a:p>
            <a:pPr algn="ctr"/>
            <a:r>
              <a:rPr lang="zh-CN" altLang="en-US" sz="48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力量黑简" panose="00020600040101010101" charset="-122"/>
                <a:ea typeface="汉仪力量黑简" panose="00020600040101010101" charset="-122"/>
                <a:cs typeface="方正神乐体_YS" panose="02010600010101010101" charset="-128"/>
                <a:sym typeface="汉仪力量黑简" panose="00020600040101010101" charset="-122"/>
              </a:rPr>
              <a:t>感谢各位领导的聆听</a:t>
            </a:r>
            <a:endParaRPr lang="zh-CN" altLang="en-US" sz="48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力量黑简" panose="00020600040101010101" charset="-122"/>
              <a:ea typeface="汉仪力量黑简" panose="00020600040101010101" charset="-122"/>
              <a:cs typeface="方正神乐体_YS" panose="02010600010101010101" charset="-128"/>
              <a:sym typeface="汉仪力量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任意多边形: 形状 25"/>
          <p:cNvSpPr/>
          <p:nvPr/>
        </p:nvSpPr>
        <p:spPr>
          <a:xfrm rot="16200000">
            <a:off x="2447316" y="3479104"/>
            <a:ext cx="1888892" cy="315483"/>
          </a:xfrm>
          <a:custGeom>
            <a:avLst/>
            <a:gdLst>
              <a:gd name="connsiteX0" fmla="*/ 0 w 7010400"/>
              <a:gd name="connsiteY0" fmla="*/ 0 h 1170878"/>
              <a:gd name="connsiteX1" fmla="*/ 7010400 w 7010400"/>
              <a:gd name="connsiteY1" fmla="*/ 0 h 1170878"/>
              <a:gd name="connsiteX2" fmla="*/ 7010400 w 7010400"/>
              <a:gd name="connsiteY2" fmla="*/ 1170878 h 1170878"/>
              <a:gd name="connsiteX3" fmla="*/ 6638693 w 7010400"/>
              <a:gd name="connsiteY3" fmla="*/ 1170878 h 1170878"/>
              <a:gd name="connsiteX4" fmla="*/ 6638693 w 7010400"/>
              <a:gd name="connsiteY4" fmla="*/ 1096199 h 1170878"/>
              <a:gd name="connsiteX5" fmla="*/ 6935721 w 7010400"/>
              <a:gd name="connsiteY5" fmla="*/ 1096199 h 1170878"/>
              <a:gd name="connsiteX6" fmla="*/ 6935721 w 7010400"/>
              <a:gd name="connsiteY6" fmla="*/ 74679 h 1170878"/>
              <a:gd name="connsiteX7" fmla="*/ 74679 w 7010400"/>
              <a:gd name="connsiteY7" fmla="*/ 74679 h 1170878"/>
              <a:gd name="connsiteX8" fmla="*/ 74679 w 7010400"/>
              <a:gd name="connsiteY8" fmla="*/ 1096199 h 1170878"/>
              <a:gd name="connsiteX9" fmla="*/ 371708 w 7010400"/>
              <a:gd name="connsiteY9" fmla="*/ 1096199 h 1170878"/>
              <a:gd name="connsiteX10" fmla="*/ 371708 w 7010400"/>
              <a:gd name="connsiteY10" fmla="*/ 1170878 h 1170878"/>
              <a:gd name="connsiteX11" fmla="*/ 0 w 7010400"/>
              <a:gd name="connsiteY11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10400" h="1170878">
                <a:moveTo>
                  <a:pt x="0" y="0"/>
                </a:moveTo>
                <a:lnTo>
                  <a:pt x="7010400" y="0"/>
                </a:lnTo>
                <a:lnTo>
                  <a:pt x="7010400" y="1170878"/>
                </a:lnTo>
                <a:lnTo>
                  <a:pt x="6638693" y="1170878"/>
                </a:lnTo>
                <a:lnTo>
                  <a:pt x="6638693" y="1096199"/>
                </a:lnTo>
                <a:lnTo>
                  <a:pt x="6935721" y="1096199"/>
                </a:lnTo>
                <a:lnTo>
                  <a:pt x="6935721" y="74679"/>
                </a:lnTo>
                <a:lnTo>
                  <a:pt x="74679" y="74679"/>
                </a:lnTo>
                <a:lnTo>
                  <a:pt x="74679" y="1096199"/>
                </a:lnTo>
                <a:lnTo>
                  <a:pt x="371708" y="1096199"/>
                </a:lnTo>
                <a:lnTo>
                  <a:pt x="371708" y="1170878"/>
                </a:lnTo>
                <a:lnTo>
                  <a:pt x="0" y="1170878"/>
                </a:lnTo>
                <a:close/>
              </a:path>
            </a:pathLst>
          </a:cu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0"/>
          <p:cNvSpPr txBox="1"/>
          <p:nvPr/>
        </p:nvSpPr>
        <p:spPr>
          <a:xfrm>
            <a:off x="3226243" y="2928042"/>
            <a:ext cx="19753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目录</a:t>
            </a:r>
            <a:endParaRPr lang="zh-CN" altLang="en-US" sz="36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28" name="PA-文本框 90"/>
          <p:cNvSpPr txBox="1"/>
          <p:nvPr>
            <p:custDataLst>
              <p:tags r:id="rId3"/>
            </p:custDataLst>
          </p:nvPr>
        </p:nvSpPr>
        <p:spPr>
          <a:xfrm>
            <a:off x="3379712" y="3906118"/>
            <a:ext cx="195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方正悠黑体" panose="02010600010101010101" charset="-122"/>
                <a:cs typeface="+mn-ea"/>
                <a:sym typeface="方正悠黑体" panose="02010600010101010101" charset="-122"/>
              </a:rPr>
              <a:t>CATALOG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方正悠黑体" panose="02010600010101010101" charset="-122"/>
              <a:cs typeface="+mn-ea"/>
              <a:sym typeface="方正悠黑体" panose="0201060001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61426" y="1257831"/>
            <a:ext cx="4294517" cy="771029"/>
            <a:chOff x="5507851" y="2163522"/>
            <a:chExt cx="4294517" cy="771029"/>
          </a:xfrm>
        </p:grpSpPr>
        <p:grpSp>
          <p:nvGrpSpPr>
            <p:cNvPr id="21" name="组合 20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01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061426" y="2416071"/>
            <a:ext cx="4294517" cy="771029"/>
            <a:chOff x="5507851" y="2163522"/>
            <a:chExt cx="4294517" cy="771029"/>
          </a:xfrm>
        </p:grpSpPr>
        <p:grpSp>
          <p:nvGrpSpPr>
            <p:cNvPr id="50" name="组合 49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02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我对岗位的认知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61426" y="3574311"/>
            <a:ext cx="4294517" cy="771029"/>
            <a:chOff x="5507851" y="2163522"/>
            <a:chExt cx="4294517" cy="771029"/>
          </a:xfrm>
        </p:grpSpPr>
        <p:grpSp>
          <p:nvGrpSpPr>
            <p:cNvPr id="55" name="组合 54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03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实习期间的不足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061426" y="4732551"/>
            <a:ext cx="4294517" cy="771029"/>
            <a:chOff x="5507851" y="2163522"/>
            <a:chExt cx="4294517" cy="771029"/>
          </a:xfrm>
        </p:grpSpPr>
        <p:grpSp>
          <p:nvGrpSpPr>
            <p:cNvPr id="60" name="组合 59"/>
            <p:cNvGrpSpPr/>
            <p:nvPr/>
          </p:nvGrpSpPr>
          <p:grpSpPr>
            <a:xfrm>
              <a:off x="5507851" y="2163522"/>
              <a:ext cx="953909" cy="771029"/>
              <a:chOff x="5507851" y="2123634"/>
              <a:chExt cx="953909" cy="771029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5507851" y="2123634"/>
                <a:ext cx="771029" cy="771029"/>
              </a:xfrm>
              <a:prstGeom prst="ellipse">
                <a:avLst/>
              </a:prstGeom>
              <a:gradFill flip="none" rotWithShape="1"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汉仪超粗黑简" panose="02010600000101010101" pitchFamily="2" charset="-122"/>
                    <a:ea typeface="汉仪超粗黑简" panose="02010600000101010101" pitchFamily="2" charset="-122"/>
                  </a:rPr>
                  <a:t>04</a:t>
                </a:r>
                <a:endParaRPr lang="zh-CN" altLang="en-US" sz="2400" dirty="0">
                  <a:latin typeface="汉仪超粗黑简" panose="02010600000101010101" pitchFamily="2" charset="-122"/>
                  <a:ea typeface="汉仪超粗黑简" panose="02010600000101010101" pitchFamily="2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6461760" y="2240924"/>
                <a:ext cx="0" cy="536448"/>
              </a:xfrm>
              <a:prstGeom prst="line">
                <a:avLst/>
              </a:prstGeom>
              <a:ln>
                <a:solidFill>
                  <a:srgbClr val="57CA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30"/>
            <p:cNvSpPr txBox="1"/>
            <p:nvPr/>
          </p:nvSpPr>
          <p:spPr>
            <a:xfrm>
              <a:off x="6534912" y="2256649"/>
              <a:ext cx="3267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今后的工作计划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</p:grpSp>
      <p:sp>
        <p:nvSpPr>
          <p:cNvPr id="64" name="文本框 30"/>
          <p:cNvSpPr txBox="1"/>
          <p:nvPr/>
        </p:nvSpPr>
        <p:spPr>
          <a:xfrm>
            <a:off x="7137399" y="186108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7137399" y="306123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30"/>
          <p:cNvSpPr txBox="1"/>
          <p:nvPr/>
        </p:nvSpPr>
        <p:spPr>
          <a:xfrm>
            <a:off x="7137399" y="421693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30"/>
          <p:cNvSpPr txBox="1"/>
          <p:nvPr/>
        </p:nvSpPr>
        <p:spPr>
          <a:xfrm>
            <a:off x="7137399" y="5390419"/>
            <a:ext cx="2936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REPORT ON WORK</a:t>
            </a:r>
            <a:endParaRPr lang="zh-CN" altLang="en-US" sz="800" spc="3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96600" y="60579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26" grpId="0" animBg="1"/>
      <p:bldP spid="27" grpId="0"/>
      <p:bldP spid="28" grpId="0"/>
      <p:bldP spid="64" grpId="0"/>
      <p:bldP spid="65" grpId="0"/>
      <p:bldP spid="66" grpId="0"/>
      <p:bldP spid="67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6000" contrast="20000"/>
                    </a14:imgEffect>
                  </a14:imgLayer>
                </a14:imgProps>
              </a:ext>
            </a:extLst>
          </a:blip>
          <a:srcRect b="-5118"/>
          <a:stretch>
            <a:fillRect/>
          </a:stretch>
        </p:blipFill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本框 30"/>
          <p:cNvSpPr txBox="1"/>
          <p:nvPr/>
        </p:nvSpPr>
        <p:spPr>
          <a:xfrm>
            <a:off x="691686" y="992201"/>
            <a:ext cx="4553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600" dirty="0">
                <a:ln>
                  <a:solidFill>
                    <a:srgbClr val="B9B9B9"/>
                  </a:solidFill>
                </a:ln>
                <a:noFill/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01.</a:t>
            </a:r>
            <a:endParaRPr lang="zh-CN" altLang="en-US" sz="16600" dirty="0">
              <a:ln>
                <a:solidFill>
                  <a:srgbClr val="B9B9B9"/>
                </a:solidFill>
              </a:ln>
              <a:noFill/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601" y="4477660"/>
            <a:ext cx="2873829" cy="333828"/>
          </a:xfrm>
          <a:prstGeom prst="rect">
            <a:avLst/>
          </a:prstGeom>
          <a:gradFill>
            <a:gsLst>
              <a:gs pos="0">
                <a:srgbClr val="68D7CB"/>
              </a:gs>
              <a:gs pos="70000">
                <a:srgbClr val="57CA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 ON WORK</a:t>
            </a:r>
            <a:endParaRPr lang="en-US" altLang="zh-CN" sz="16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825573" y="3323088"/>
            <a:ext cx="612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rPr>
              <a:t>实习期工作回顾</a:t>
            </a:r>
            <a:endParaRPr lang="zh-CN" altLang="en-US" sz="5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汉仪超粗黑简" panose="02010600000101010101" pitchFamily="2" charset="-122"/>
              <a:ea typeface="汉仪超粗黑简" panose="02010600000101010101" pitchFamily="2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799" y="2010517"/>
            <a:ext cx="3670301" cy="341089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60400" y="774700"/>
            <a:ext cx="304800" cy="45719"/>
          </a:xfrm>
          <a:prstGeom prst="rect">
            <a:avLst/>
          </a:prstGeom>
          <a:gradFill flip="none" rotWithShape="1">
            <a:gsLst>
              <a:gs pos="0">
                <a:srgbClr val="68D7CB"/>
              </a:gs>
              <a:gs pos="70000">
                <a:srgbClr val="57CAB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汉仪超粗黑简" panose="02010600000101010101" pitchFamily="2" charset="-122"/>
              <a:ea typeface="汉仪超粗黑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38" grpId="0"/>
      <p:bldP spid="9" grpId="0" animBg="1"/>
      <p:bldP spid="40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业务线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在实习期间，接触的业务线：四条业务主线（机票，火车票，酒店和用车）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刚来公司的时候，接触的就是这四种业务，一开始先是熟悉业务及正常下单操作，进一步的去了解数据库中数据变化和对应的数据表信息，后面了解存储过程代码，处理数据的逻辑。进一步对业务的深入了解，如机票，火车票的出改退整体过程，将数据与数据库中的数据字段匹配。四种业务的数据抽取，通过相应的接口，抽取不同业务数据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飞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4894580"/>
            <a:ext cx="1622425" cy="1043305"/>
          </a:xfrm>
          <a:prstGeom prst="rect">
            <a:avLst/>
          </a:prstGeom>
        </p:spPr>
      </p:pic>
      <p:pic>
        <p:nvPicPr>
          <p:cNvPr id="11" name="图片 10" descr="高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655" y="4879340"/>
            <a:ext cx="1661160" cy="1050290"/>
          </a:xfrm>
          <a:prstGeom prst="rect">
            <a:avLst/>
          </a:prstGeom>
        </p:spPr>
      </p:pic>
      <p:pic>
        <p:nvPicPr>
          <p:cNvPr id="15" name="图片 14" descr="酒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105" y="4896485"/>
            <a:ext cx="1623695" cy="1049655"/>
          </a:xfrm>
          <a:prstGeom prst="rect">
            <a:avLst/>
          </a:prstGeom>
        </p:spPr>
      </p:pic>
      <p:pic>
        <p:nvPicPr>
          <p:cNvPr id="16" name="图片 15" descr="打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090" y="4871085"/>
            <a:ext cx="1600835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供应商管理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应付对接的是供应商，我们作为中间代理，需要给供应商进行付款，因此需要确保供应商信息的正确性，可以在库spmg中对应的数据表supplier_info基础信息表、supplier_site_info供应商site信息表、supplier_bank_account供应商银行账户信息表配置供应商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APW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审批平台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在学习的过程中又接触到了apw审批平台，各种审批单的创建：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如付款审批单，审批单在数据库中的新增数据，状态流转和对应审批人信息的获取，直至审批单审批完成。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供应商付款管理</a:t>
            </a: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非直连酒店单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对于供应商付款管理，这一块涉及的时间是比较多，这块涉及到业务比较多，像酒店的订单数据复核抽取到供应商门户，门户创建付款申请单并提交付款申请单，发票数据可由门户创建导入，也可在ebk进行添加发票提交，提交后可在门户进行签收，签收后在查询付款申请单界面找到此单进行审批，会进入到apw审批平台，对此单进行审批操作，审批完成后会更新单据状态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740775" y="19450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0" y="0"/>
            <a:ext cx="6515102" cy="3193256"/>
            <a:chOff x="0" y="0"/>
            <a:chExt cx="6515102" cy="31932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6900" cy="3193256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0" name="矩形 9"/>
            <p:cNvSpPr/>
            <p:nvPr/>
          </p:nvSpPr>
          <p:spPr>
            <a:xfrm>
              <a:off x="4705350" y="342900"/>
              <a:ext cx="1809752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03007" y="523875"/>
            <a:ext cx="6126770" cy="766396"/>
            <a:chOff x="1626807" y="622749"/>
            <a:chExt cx="6126770" cy="766396"/>
          </a:xfrm>
        </p:grpSpPr>
        <p:sp>
          <p:nvSpPr>
            <p:cNvPr id="18" name="文本框 30"/>
            <p:cNvSpPr txBox="1"/>
            <p:nvPr/>
          </p:nvSpPr>
          <p:spPr>
            <a:xfrm>
              <a:off x="1626807" y="622749"/>
              <a:ext cx="6126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dirty="0">
                  <a:gradFill>
                    <a:gsLst>
                      <a:gs pos="0">
                        <a:srgbClr val="68D7CB"/>
                      </a:gs>
                      <a:gs pos="70000">
                        <a:srgbClr val="57CAB3"/>
                      </a:gs>
                    </a:gsLst>
                    <a:lin ang="2700000" scaled="0"/>
                  </a:gradFill>
                  <a:latin typeface="汉仪超粗黑简" panose="02010600000101010101" pitchFamily="2" charset="-122"/>
                  <a:ea typeface="汉仪超粗黑简" panose="02010600000101010101" pitchFamily="2" charset="-122"/>
                  <a:cs typeface="方正神乐体_YS" panose="02010600010101010101" charset="-128"/>
                  <a:sym typeface="Arial" panose="020B0604020202020204" pitchFamily="34" charset="0"/>
                </a:rPr>
                <a:t>实习期工作回顾</a:t>
              </a:r>
              <a:endParaRPr lang="zh-CN" altLang="en-US" sz="32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汉仪超粗黑简" panose="02010600000101010101" pitchFamily="2" charset="-122"/>
                <a:ea typeface="汉仪超粗黑简" panose="02010600000101010101" pitchFamily="2" charset="-122"/>
                <a:cs typeface="方正神乐体_YS" panose="02010600010101010101" charset="-128"/>
                <a:sym typeface="Arial" panose="020B0604020202020204" pitchFamily="34" charset="0"/>
              </a:endParaRPr>
            </a:p>
          </p:txBody>
        </p:sp>
        <p:sp>
          <p:nvSpPr>
            <p:cNvPr id="19" name="文本框 30"/>
            <p:cNvSpPr txBox="1"/>
            <p:nvPr/>
          </p:nvSpPr>
          <p:spPr>
            <a:xfrm>
              <a:off x="1677759" y="1173701"/>
              <a:ext cx="3051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800" spc="300" dirty="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REPORT ON WORK</a:t>
              </a:r>
              <a:endParaRPr lang="zh-CN" altLang="en-US" sz="800" spc="3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992640" y="1524066"/>
            <a:ext cx="620672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供应商付款管理</a:t>
            </a:r>
            <a:r>
              <a:rPr lang="en-US" altLang="zh-CN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-</a:t>
            </a:r>
            <a:r>
              <a:rPr lang="zh-CN" altLang="en-US" sz="2400" dirty="0">
                <a:gradFill>
                  <a:gsLst>
                    <a:gs pos="0">
                      <a:srgbClr val="68D7CB"/>
                    </a:gs>
                    <a:gs pos="70000">
                      <a:srgbClr val="57CAB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方正神乐体_YS" panose="02010600010101010101" charset="-128"/>
                <a:sym typeface="Arial" panose="020B0604020202020204" pitchFamily="34" charset="0"/>
              </a:rPr>
              <a:t>直连酒店单</a:t>
            </a:r>
            <a:endParaRPr lang="zh-CN" altLang="en-US" sz="2400" dirty="0">
              <a:gradFill>
                <a:gsLst>
                  <a:gs pos="0">
                    <a:srgbClr val="68D7CB"/>
                  </a:gs>
                  <a:gs pos="70000">
                    <a:srgbClr val="57CAB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方正神乐体_YS" panose="02010600010101010101" charset="-128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0400" y="2433301"/>
            <a:ext cx="108712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供应商付款管理中的差旅付款，订单数据也会走到门户。直连支付单，需要在iTravel后台去关联所需下单企业，选择个人出行，日期需要在当天之前，选择准备的直连的酒店进行下单，下完单后需要在前台去支付，在ebk系统中进行离店操作，会生成直连单，由于支付中心不在这边，会支付失败，修改数据库中直连单数据，在iTravel后台月度对账单中，重新提交，调用定时生成发票任务，会创建付款申请单和审批单，ebk中正常添加发票并提交，会在门户中生成发票数据，进行发票审核分派签收，同上会在apw审批平台进行审批，审批完成后状态也会同步到供应商付款管理和ebk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140200" y="2225548"/>
            <a:ext cx="391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  <p:bldLst>
      <p:bldP spid="47" grpId="0"/>
      <p:bldP spid="48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0.1212598425196,&quot;width&quot;:2685.2094488188977}"/>
</p:tagLst>
</file>

<file path=ppt/tags/tag2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PP_MARK_KEY" val="98c5e487-0c72-4515-b2b7-4c5cf4b86c6f"/>
  <p:tag name="COMMONDATA" val="eyJoZGlkIjoiMTZhMTY0OTk1Y2NmYWI5MTE2YjM5ZTUzMDFlZWIxZm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演示</Application>
  <PresentationFormat>宽屏</PresentationFormat>
  <Paragraphs>245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汉仪超粗黑简</vt:lpstr>
      <vt:lpstr>方正神乐体_YS</vt:lpstr>
      <vt:lpstr>思源黑体 CN Light</vt:lpstr>
      <vt:lpstr>黑体</vt:lpstr>
      <vt:lpstr>思源黑体 CN Bold</vt:lpstr>
      <vt:lpstr>方正悠黑体</vt:lpstr>
      <vt:lpstr>等线</vt:lpstr>
      <vt:lpstr>微软雅黑</vt:lpstr>
      <vt:lpstr>Arial Unicode MS</vt:lpstr>
      <vt:lpstr>等线 Light</vt:lpstr>
      <vt:lpstr>Calibri</vt:lpstr>
      <vt:lpstr>汉仪力量黑简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高玲玲</cp:lastModifiedBy>
  <cp:revision>14</cp:revision>
  <dcterms:created xsi:type="dcterms:W3CDTF">2022-10-24T14:37:00Z</dcterms:created>
  <dcterms:modified xsi:type="dcterms:W3CDTF">2022-10-26T11:58:43Z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263647132_embed</vt:lpwstr>
  </property>
  <property fmtid="{D5CDD505-2E9C-101B-9397-08002B2CF9AE}" pid="3" name="ICV">
    <vt:lpwstr>C6C799B6B39A43A6B1533E8B8263DAD1</vt:lpwstr>
  </property>
  <property fmtid="{D5CDD505-2E9C-101B-9397-08002B2CF9AE}" pid="4" name="KSOProductBuildVer">
    <vt:lpwstr>2052-11.1.0.12358</vt:lpwstr>
  </property>
</Properties>
</file>